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309" r:id="rId6"/>
    <p:sldId id="261" r:id="rId7"/>
    <p:sldId id="262" r:id="rId8"/>
    <p:sldId id="263" r:id="rId9"/>
    <p:sldId id="310" r:id="rId10"/>
    <p:sldId id="318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11" r:id="rId39"/>
    <p:sldId id="312" r:id="rId40"/>
    <p:sldId id="292" r:id="rId41"/>
    <p:sldId id="293" r:id="rId42"/>
    <p:sldId id="294" r:id="rId43"/>
    <p:sldId id="295" r:id="rId44"/>
    <p:sldId id="296" r:id="rId45"/>
    <p:sldId id="297" r:id="rId46"/>
    <p:sldId id="300" r:id="rId47"/>
    <p:sldId id="301" r:id="rId48"/>
    <p:sldId id="313" r:id="rId49"/>
    <p:sldId id="302" r:id="rId50"/>
    <p:sldId id="303" r:id="rId51"/>
    <p:sldId id="304" r:id="rId52"/>
    <p:sldId id="315" r:id="rId53"/>
    <p:sldId id="317" r:id="rId54"/>
    <p:sldId id="316" r:id="rId55"/>
    <p:sldId id="319" r:id="rId56"/>
    <p:sldId id="306" r:id="rId57"/>
    <p:sldId id="31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7"/>
    <p:restoredTop sz="87500"/>
  </p:normalViewPr>
  <p:slideViewPr>
    <p:cSldViewPr snapToGrid="0" snapToObjects="1">
      <p:cViewPr varScale="1">
        <p:scale>
          <a:sx n="98" d="100"/>
          <a:sy n="98" d="100"/>
        </p:scale>
        <p:origin x="94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C5E62-A28F-2344-AEBE-FB0EDB9551E9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45AA4-7009-A249-82A2-7A40B939F7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4911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b="1" dirty="0"/>
              <a:t>MCP eklem </a:t>
            </a:r>
            <a:r>
              <a:rPr lang="tr-TR" b="1" dirty="0" err="1"/>
              <a:t>kollateral</a:t>
            </a:r>
            <a:r>
              <a:rPr lang="tr-TR" b="1" dirty="0"/>
              <a:t> bağları</a:t>
            </a:r>
            <a:r>
              <a:rPr lang="tr-TR" dirty="0"/>
              <a:t> fleksiyonda gergin, </a:t>
            </a:r>
            <a:r>
              <a:rPr lang="tr-TR" dirty="0" err="1"/>
              <a:t>ekstansiyonda</a:t>
            </a:r>
            <a:r>
              <a:rPr lang="tr-TR" dirty="0"/>
              <a:t> gevşektir.</a:t>
            </a:r>
          </a:p>
          <a:p>
            <a:r>
              <a:rPr lang="tr-TR" dirty="0"/>
              <a:t>Sen eli MCP </a:t>
            </a:r>
            <a:r>
              <a:rPr lang="tr-TR" dirty="0" err="1"/>
              <a:t>ekstansiyonda</a:t>
            </a:r>
            <a:r>
              <a:rPr lang="tr-TR" dirty="0"/>
              <a:t> atellersen bağlar gevşer + kapsül büzüşür → </a:t>
            </a:r>
            <a:r>
              <a:rPr lang="tr-TR" b="1" dirty="0"/>
              <a:t>MCP sertliği</a:t>
            </a:r>
            <a:r>
              <a:rPr lang="tr-TR" dirty="0"/>
              <a:t> </a:t>
            </a:r>
          </a:p>
          <a:p>
            <a:r>
              <a:rPr lang="tr-TR" dirty="0"/>
              <a:t>IP’leri </a:t>
            </a:r>
            <a:r>
              <a:rPr lang="tr-TR" dirty="0" err="1"/>
              <a:t>ekstansiyona</a:t>
            </a:r>
            <a:r>
              <a:rPr lang="tr-TR" dirty="0"/>
              <a:t> yakın tutmak </a:t>
            </a:r>
            <a:r>
              <a:rPr lang="tr-TR" b="1" dirty="0" err="1"/>
              <a:t>volar</a:t>
            </a:r>
            <a:r>
              <a:rPr lang="tr-TR" b="1" dirty="0"/>
              <a:t> </a:t>
            </a:r>
            <a:r>
              <a:rPr lang="tr-TR" b="1" dirty="0" err="1"/>
              <a:t>plate’in</a:t>
            </a:r>
            <a:r>
              <a:rPr lang="tr-TR" b="1" dirty="0"/>
              <a:t> kısalıp fleksiyon kontraktürü yapmasını</a:t>
            </a:r>
            <a:r>
              <a:rPr lang="tr-TR" dirty="0"/>
              <a:t> azaltır. Özellikle PIP çok affetmez; yanlış pozisyon = kalıcı sertlik.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45AA4-7009-A249-82A2-7A40B939F7F0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8904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5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8964" y="1714789"/>
            <a:ext cx="7772400" cy="1470025"/>
          </a:xfrm>
        </p:spPr>
        <p:txBody>
          <a:bodyPr/>
          <a:lstStyle/>
          <a:p>
            <a:r>
              <a:rPr dirty="0" err="1">
                <a:solidFill>
                  <a:srgbClr val="000000"/>
                </a:solidFill>
                <a:latin typeface="Calibri"/>
              </a:rPr>
              <a:t>Acilde</a:t>
            </a:r>
            <a:r>
              <a:rPr dirty="0">
                <a:solidFill>
                  <a:srgbClr val="000000"/>
                </a:solidFill>
                <a:latin typeface="Calibri"/>
              </a:rPr>
              <a:t> El </a:t>
            </a:r>
            <a:r>
              <a:rPr dirty="0" err="1">
                <a:solidFill>
                  <a:srgbClr val="000000"/>
                </a:solidFill>
                <a:latin typeface="Calibri"/>
              </a:rPr>
              <a:t>ve</a:t>
            </a:r>
            <a:r>
              <a:rPr dirty="0">
                <a:solidFill>
                  <a:srgbClr val="000000"/>
                </a:solidFill>
                <a:latin typeface="Calibri"/>
              </a:rPr>
              <a:t> El Bilek </a:t>
            </a:r>
            <a:r>
              <a:rPr dirty="0" err="1">
                <a:solidFill>
                  <a:srgbClr val="000000"/>
                </a:solidFill>
                <a:latin typeface="Calibri"/>
              </a:rPr>
              <a:t>Yaralanmalarına</a:t>
            </a:r>
            <a:r>
              <a:rPr dirty="0">
                <a:solidFill>
                  <a:srgbClr val="000000"/>
                </a:solidFill>
                <a:latin typeface="Calibri"/>
              </a:rPr>
              <a:t> </a:t>
            </a:r>
            <a:r>
              <a:rPr dirty="0" err="1">
                <a:solidFill>
                  <a:srgbClr val="000000"/>
                </a:solidFill>
                <a:latin typeface="Calibri"/>
              </a:rPr>
              <a:t>Yaklaşım</a:t>
            </a:r>
            <a:endParaRPr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898075"/>
            <a:ext cx="6400800" cy="1752600"/>
          </a:xfrm>
        </p:spPr>
        <p:txBody>
          <a:bodyPr/>
          <a:lstStyle/>
          <a:p>
            <a:r>
              <a:rPr lang="tr-TR" dirty="0">
                <a:solidFill>
                  <a:srgbClr val="000000"/>
                </a:solidFill>
                <a:latin typeface="Calibri"/>
              </a:rPr>
              <a:t>Dr. Muhammet Okkan</a:t>
            </a:r>
          </a:p>
          <a:p>
            <a:r>
              <a:rPr lang="tr-TR" dirty="0">
                <a:solidFill>
                  <a:srgbClr val="000000"/>
                </a:solidFill>
                <a:latin typeface="Calibri"/>
              </a:rPr>
              <a:t>KŞH El Cerrahisi Kliniği</a:t>
            </a:r>
            <a:endParaRPr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3A1B994-42AE-9DC4-98AA-6C5132E1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79127-538E-3053-41BB-8263E5944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47BF-3977-CB5F-3D49-7264375A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Tendonlar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C612A07-934C-B00D-055C-786ECB0F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623"/>
          <a:stretch>
            <a:fillRect/>
          </a:stretch>
        </p:blipFill>
        <p:spPr>
          <a:xfrm>
            <a:off x="239962" y="1344608"/>
            <a:ext cx="5222965" cy="539232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8B20901-94E2-8FF6-C1F7-6343599D0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928" y="1417638"/>
            <a:ext cx="6729072" cy="493333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32423B8-3A0B-88A1-8E7E-15953934A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81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Tendonlar: neyi test edeceğim?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FDP: DIP fleksiyon (PIP sabit)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FDS: tek parmak PIP fleksiyon (diğerleri ekstansiyonda)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Ekstansör: aktif ekstansiyon + lag var mı?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73960C-7FE1-1B52-7E95-69C301C47CCA}"/>
              </a:ext>
            </a:extLst>
          </p:cNvPr>
          <p:cNvSpPr txBox="1"/>
          <p:nvPr/>
        </p:nvSpPr>
        <p:spPr>
          <a:xfrm>
            <a:off x="3065615" y="6126163"/>
            <a:ext cx="89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FDP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33D46B26-51CC-753A-66FA-C9449EEDF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04" y="3148428"/>
            <a:ext cx="4507960" cy="2977735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A2718415-CF2D-8280-50C3-2C5D57E24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346" y="3148428"/>
            <a:ext cx="4515257" cy="2977734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FED555A4-E8F9-BEAE-8F33-68CB450CF28C}"/>
              </a:ext>
            </a:extLst>
          </p:cNvPr>
          <p:cNvSpPr txBox="1"/>
          <p:nvPr/>
        </p:nvSpPr>
        <p:spPr>
          <a:xfrm>
            <a:off x="8754947" y="6152314"/>
            <a:ext cx="78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FDS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8703F9-55F9-2263-1220-E69B2EFD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İlk Yaklaşım ve Muayene Şablonu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FE11FF-7449-5733-AA43-40233850A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İlk 60 saniye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Kanama kontrolü, elevasyon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Yüzük/aksesuar çıkar (ödem artacak)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Analjezi ± dijital blok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Nörovasküler durum: hemen kaydet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33ED868-A1FF-3C90-3A11-29163927E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35" y="3068053"/>
            <a:ext cx="5169765" cy="332592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07DD0A3-47F7-4E47-EBBD-5A261B283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Mekanizma = teşhis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/>
              <a:t>Cam </a:t>
            </a:r>
            <a:r>
              <a:rPr b="1" dirty="0" err="1"/>
              <a:t>kesiği</a:t>
            </a:r>
            <a:r>
              <a:rPr b="1" dirty="0"/>
              <a:t>: </a:t>
            </a:r>
            <a:r>
              <a:rPr dirty="0"/>
              <a:t>tendon/</a:t>
            </a:r>
            <a:r>
              <a:rPr dirty="0" err="1"/>
              <a:t>sinir</a:t>
            </a:r>
            <a:r>
              <a:rPr dirty="0"/>
              <a:t>/damar </a:t>
            </a:r>
            <a:r>
              <a:rPr dirty="0" err="1"/>
              <a:t>riski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 err="1"/>
              <a:t>Yumruk</a:t>
            </a:r>
            <a:r>
              <a:rPr b="1" dirty="0"/>
              <a:t> </a:t>
            </a:r>
            <a:r>
              <a:rPr b="1" dirty="0" err="1"/>
              <a:t>yarası</a:t>
            </a:r>
            <a:r>
              <a:rPr b="1" dirty="0"/>
              <a:t> (fight bite): </a:t>
            </a:r>
            <a:r>
              <a:rPr dirty="0" err="1"/>
              <a:t>eklem</a:t>
            </a:r>
            <a:r>
              <a:rPr dirty="0"/>
              <a:t>/tendon </a:t>
            </a:r>
            <a:r>
              <a:rPr dirty="0" err="1"/>
              <a:t>kılıfı</a:t>
            </a:r>
            <a:r>
              <a:rPr dirty="0"/>
              <a:t> </a:t>
            </a:r>
            <a:r>
              <a:rPr dirty="0" err="1"/>
              <a:t>kontaminasyonu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 err="1"/>
              <a:t>Kapı</a:t>
            </a:r>
            <a:r>
              <a:rPr b="1" dirty="0"/>
              <a:t>/</a:t>
            </a:r>
            <a:r>
              <a:rPr b="1" dirty="0" err="1"/>
              <a:t>ezilme</a:t>
            </a:r>
            <a:r>
              <a:rPr b="1" dirty="0"/>
              <a:t>: </a:t>
            </a:r>
            <a:r>
              <a:rPr dirty="0" err="1"/>
              <a:t>kompartman</a:t>
            </a:r>
            <a:r>
              <a:rPr dirty="0"/>
              <a:t> / crush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 err="1"/>
              <a:t>Basınçlı</a:t>
            </a:r>
            <a:r>
              <a:rPr b="1" dirty="0"/>
              <a:t> </a:t>
            </a:r>
            <a:r>
              <a:rPr b="1" dirty="0" err="1"/>
              <a:t>enjeksiyon</a:t>
            </a:r>
            <a:r>
              <a:rPr b="1" dirty="0"/>
              <a:t>: </a:t>
            </a:r>
            <a:r>
              <a:rPr dirty="0" err="1"/>
              <a:t>küçük</a:t>
            </a:r>
            <a:r>
              <a:rPr dirty="0"/>
              <a:t> </a:t>
            </a:r>
            <a:r>
              <a:rPr dirty="0" err="1"/>
              <a:t>delik</a:t>
            </a:r>
            <a:r>
              <a:rPr dirty="0"/>
              <a:t>, </a:t>
            </a:r>
            <a:r>
              <a:rPr dirty="0" err="1"/>
              <a:t>büyük</a:t>
            </a:r>
            <a:r>
              <a:rPr dirty="0"/>
              <a:t> </a:t>
            </a:r>
            <a:r>
              <a:rPr dirty="0" err="1"/>
              <a:t>hasar</a:t>
            </a:r>
            <a:r>
              <a:rPr lang="tr-TR" dirty="0"/>
              <a:t> !!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8B7EA4D-C400-1909-AA9A-F2BAA37A8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942" y="1552710"/>
            <a:ext cx="3022958" cy="181777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5E43E34-3179-0C59-1FAC-200AB81C1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038" y="4310062"/>
            <a:ext cx="8377822" cy="227329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88536BB-D52F-E67E-EE92-C78E36938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Inspect: 5 şey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Deformite</a:t>
            </a:r>
            <a:r>
              <a:rPr dirty="0"/>
              <a:t> / </a:t>
            </a:r>
            <a:r>
              <a:rPr dirty="0" err="1"/>
              <a:t>rotasyon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Şişlik</a:t>
            </a:r>
            <a:r>
              <a:rPr dirty="0"/>
              <a:t>–</a:t>
            </a:r>
            <a:r>
              <a:rPr dirty="0" err="1"/>
              <a:t>hematom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Açık </a:t>
            </a:r>
            <a:r>
              <a:rPr dirty="0" err="1"/>
              <a:t>yara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</a:t>
            </a:r>
            <a:r>
              <a:rPr dirty="0" err="1"/>
              <a:t>kontaminasyon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Parmak</a:t>
            </a:r>
            <a:r>
              <a:rPr dirty="0"/>
              <a:t> </a:t>
            </a:r>
            <a:r>
              <a:rPr dirty="0" err="1"/>
              <a:t>duruşu</a:t>
            </a:r>
            <a:r>
              <a:rPr dirty="0"/>
              <a:t> (mallet, boutonniere vb.)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Derin </a:t>
            </a:r>
            <a:r>
              <a:rPr dirty="0" err="1"/>
              <a:t>yapı</a:t>
            </a:r>
            <a:r>
              <a:rPr dirty="0"/>
              <a:t> </a:t>
            </a:r>
            <a:r>
              <a:rPr dirty="0" err="1"/>
              <a:t>görünümü</a:t>
            </a:r>
            <a:r>
              <a:rPr dirty="0"/>
              <a:t> (tendon/</a:t>
            </a:r>
            <a:r>
              <a:rPr dirty="0" err="1"/>
              <a:t>sinir</a:t>
            </a:r>
            <a:r>
              <a:rPr dirty="0"/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68DE28-3974-D6F3-0729-8EF9B153E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2" y="4174959"/>
            <a:ext cx="2698029" cy="25428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FFB9EE2-B0F3-F2F9-3A8A-263316A1B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348" y="4240592"/>
            <a:ext cx="4837668" cy="234277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A32B04C-D48A-9D51-EA4E-5E6BB4DBD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88097" y="4062167"/>
            <a:ext cx="2236539" cy="234277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350A090-EB81-963E-56D2-BAB97E4172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0"/>
          <a:stretch>
            <a:fillRect/>
          </a:stretch>
        </p:blipFill>
        <p:spPr>
          <a:xfrm>
            <a:off x="6790657" y="1143000"/>
            <a:ext cx="5177844" cy="246196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98107A4-820E-2EC5-9AAA-74BAB486C0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Nörovasküler muayene: standart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Kapiller</a:t>
            </a:r>
            <a:r>
              <a:rPr dirty="0"/>
              <a:t> </a:t>
            </a:r>
            <a:r>
              <a:rPr dirty="0" err="1"/>
              <a:t>dolum</a:t>
            </a:r>
            <a:r>
              <a:rPr dirty="0"/>
              <a:t>, </a:t>
            </a:r>
            <a:r>
              <a:rPr dirty="0" err="1"/>
              <a:t>ısı</a:t>
            </a:r>
            <a:r>
              <a:rPr dirty="0"/>
              <a:t>, </a:t>
            </a:r>
            <a:r>
              <a:rPr dirty="0" err="1"/>
              <a:t>renk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Duyu</a:t>
            </a:r>
            <a:r>
              <a:rPr dirty="0"/>
              <a:t>: </a:t>
            </a:r>
            <a:r>
              <a:rPr dirty="0" err="1"/>
              <a:t>karşılaştırmalı</a:t>
            </a:r>
            <a:r>
              <a:rPr dirty="0"/>
              <a:t> (</a:t>
            </a:r>
            <a:r>
              <a:rPr dirty="0" err="1"/>
              <a:t>uç</a:t>
            </a:r>
            <a:r>
              <a:rPr dirty="0"/>
              <a:t> </a:t>
            </a:r>
            <a:r>
              <a:rPr dirty="0" err="1"/>
              <a:t>duyu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Motor: median–ulnar–radial </a:t>
            </a:r>
            <a:r>
              <a:rPr dirty="0" err="1"/>
              <a:t>hızlı</a:t>
            </a:r>
            <a:r>
              <a:rPr dirty="0"/>
              <a:t> test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Ağrı</a:t>
            </a:r>
            <a:r>
              <a:rPr dirty="0"/>
              <a:t>/</a:t>
            </a:r>
            <a:r>
              <a:rPr dirty="0" err="1"/>
              <a:t>parestezi</a:t>
            </a:r>
            <a:r>
              <a:rPr dirty="0"/>
              <a:t>: not et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788D505-7986-D76F-52B8-719CED2F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658" y="1155377"/>
            <a:ext cx="3530368" cy="237688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9CF3A34-A7F6-2B5B-1884-06C533F2C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37" y="3700425"/>
            <a:ext cx="3658896" cy="228893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D79EBBE-4D50-1940-0816-28B2EAD3B337}"/>
              </a:ext>
            </a:extLst>
          </p:cNvPr>
          <p:cNvSpPr txBox="1"/>
          <p:nvPr/>
        </p:nvSpPr>
        <p:spPr>
          <a:xfrm>
            <a:off x="1624264" y="6214030"/>
            <a:ext cx="19130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err="1"/>
              <a:t>Radial</a:t>
            </a:r>
            <a:r>
              <a:rPr lang="tr-TR" sz="2500" b="1" dirty="0"/>
              <a:t> Sinir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4F6F5312-94A8-3AB8-94CB-0AE685659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21" y="3700424"/>
            <a:ext cx="2869532" cy="239127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2356A021-908D-918A-66BB-F78F1A0A122A}"/>
              </a:ext>
            </a:extLst>
          </p:cNvPr>
          <p:cNvSpPr txBox="1"/>
          <p:nvPr/>
        </p:nvSpPr>
        <p:spPr>
          <a:xfrm>
            <a:off x="5424738" y="6214030"/>
            <a:ext cx="15610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err="1"/>
              <a:t>Ulnar</a:t>
            </a:r>
            <a:r>
              <a:rPr lang="tr-TR" sz="2500" b="1" dirty="0"/>
              <a:t> sinir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5AD7FA66-DFE6-05B2-9A0D-45891FDCF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835" y="3714820"/>
            <a:ext cx="3992539" cy="2376881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CC84D7F3-9DF4-82DA-E72A-B1AF992643FD}"/>
              </a:ext>
            </a:extLst>
          </p:cNvPr>
          <p:cNvSpPr txBox="1"/>
          <p:nvPr/>
        </p:nvSpPr>
        <p:spPr>
          <a:xfrm>
            <a:off x="9158037" y="6181566"/>
            <a:ext cx="19130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 err="1"/>
              <a:t>Median</a:t>
            </a:r>
            <a:r>
              <a:rPr lang="tr-TR" sz="2500" b="1" dirty="0"/>
              <a:t> sinir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982D7A9-E711-0887-4838-45FB401F7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Tendon muayenesi: 30 sn rutin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FDP, FDS ayrı ayrı test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Ekstansör: aktif ekstansiyon, lag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Tenodez etkisi: pasif bilek hareketiyle parmak hareketi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6F35426-B0CD-1A08-B915-86D947E3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296" y="3429000"/>
            <a:ext cx="5997408" cy="309174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671747E-EC1D-9DD0-B348-FFE702024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“Tehlikeli yara” ipuçları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Volar küçük kesi = büyük hasar olabilir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Yara hizası: tendon/sinir hattı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Fonksiyon kaybı varsa ‘kesik var’ kabul et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488FF47-2DF2-E2BE-423D-9EC9DBA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400" y="1600200"/>
            <a:ext cx="3548658" cy="4731544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D8AB870-FB9D-2315-06E6-87E5B8F6A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DD248579-50FE-F3FA-14E5-FB81CB398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23" y="3163639"/>
            <a:ext cx="2651034" cy="35912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Belgeleme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Muayene</a:t>
            </a:r>
            <a:r>
              <a:rPr dirty="0"/>
              <a:t> </a:t>
            </a:r>
            <a:r>
              <a:rPr dirty="0" err="1"/>
              <a:t>şablonu</a:t>
            </a:r>
            <a:r>
              <a:rPr dirty="0"/>
              <a:t>: Inspect + NV + tendon + ROM + </a:t>
            </a:r>
            <a:r>
              <a:rPr dirty="0" err="1"/>
              <a:t>ağr</a:t>
            </a:r>
            <a:r>
              <a:rPr lang="tr-TR" dirty="0"/>
              <a:t>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İlk </a:t>
            </a:r>
            <a:r>
              <a:rPr dirty="0" err="1"/>
              <a:t>ve</a:t>
            </a:r>
            <a:r>
              <a:rPr dirty="0"/>
              <a:t> son NV </a:t>
            </a:r>
            <a:r>
              <a:rPr dirty="0" err="1"/>
              <a:t>bulgusu</a:t>
            </a:r>
            <a:r>
              <a:rPr dirty="0"/>
              <a:t> (splint/</a:t>
            </a:r>
            <a:r>
              <a:rPr dirty="0" err="1"/>
              <a:t>işlem</a:t>
            </a:r>
            <a:r>
              <a:rPr dirty="0"/>
              <a:t> </a:t>
            </a:r>
            <a:r>
              <a:rPr dirty="0" err="1"/>
              <a:t>sonrası</a:t>
            </a:r>
            <a:r>
              <a:rPr dirty="0"/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19156DF-43D6-0E8D-095F-6EF7E2C25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73779" y="3775676"/>
            <a:ext cx="4860397" cy="2807686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E99DA0B-5A28-5F74-E3E1-43A0E1F90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88" y="1175847"/>
            <a:ext cx="3505200" cy="259982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4C228D3-4DB2-F776-D567-A94B268FE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Hedefler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Hayati/</a:t>
            </a:r>
            <a:r>
              <a:rPr dirty="0" err="1"/>
              <a:t>uzuv</a:t>
            </a:r>
            <a:r>
              <a:rPr dirty="0"/>
              <a:t> </a:t>
            </a:r>
            <a:r>
              <a:rPr dirty="0" err="1"/>
              <a:t>kaybına</a:t>
            </a:r>
            <a:r>
              <a:rPr dirty="0"/>
              <a:t> </a:t>
            </a:r>
            <a:r>
              <a:rPr dirty="0" err="1"/>
              <a:t>giden</a:t>
            </a:r>
            <a:r>
              <a:rPr dirty="0"/>
              <a:t> </a:t>
            </a:r>
            <a:r>
              <a:rPr dirty="0" err="1"/>
              <a:t>yaralanmayı</a:t>
            </a:r>
            <a:r>
              <a:rPr dirty="0"/>
              <a:t> </a:t>
            </a:r>
            <a:r>
              <a:rPr dirty="0" err="1"/>
              <a:t>kaçırmamak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Standart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muayenesini</a:t>
            </a:r>
            <a:r>
              <a:rPr dirty="0"/>
              <a:t> </a:t>
            </a:r>
            <a:r>
              <a:rPr lang="tr-TR" dirty="0"/>
              <a:t>'</a:t>
            </a:r>
            <a:r>
              <a:rPr b="1" dirty="0"/>
              <a:t>1 </a:t>
            </a:r>
            <a:r>
              <a:rPr b="1" dirty="0" err="1"/>
              <a:t>dakikada</a:t>
            </a:r>
            <a:r>
              <a:rPr lang="tr-TR" b="1" dirty="0"/>
              <a:t>'</a:t>
            </a:r>
            <a:r>
              <a:rPr b="1" dirty="0"/>
              <a:t> </a:t>
            </a:r>
            <a:r>
              <a:rPr dirty="0" err="1"/>
              <a:t>yapmak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Hangi </a:t>
            </a:r>
            <a:r>
              <a:rPr dirty="0" err="1"/>
              <a:t>hastada</a:t>
            </a:r>
            <a:r>
              <a:rPr dirty="0"/>
              <a:t> </a:t>
            </a:r>
            <a:r>
              <a:rPr dirty="0" err="1"/>
              <a:t>acil</a:t>
            </a:r>
            <a:r>
              <a:rPr dirty="0"/>
              <a:t> </a:t>
            </a:r>
            <a:r>
              <a:rPr dirty="0" err="1"/>
              <a:t>konsültasyon</a:t>
            </a:r>
            <a:r>
              <a:rPr dirty="0"/>
              <a:t>/transfer </a:t>
            </a:r>
            <a:r>
              <a:rPr dirty="0" err="1"/>
              <a:t>gerektiğini</a:t>
            </a:r>
            <a:r>
              <a:rPr dirty="0"/>
              <a:t> </a:t>
            </a:r>
            <a:r>
              <a:rPr dirty="0" err="1"/>
              <a:t>bilmek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E525E99-13D5-F553-C766-884DB217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253" y="3775240"/>
            <a:ext cx="5923547" cy="280812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1568CE8-92AE-6BD5-9A5A-82C956EC5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40640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İmmobilizasyon prensibi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Şüphede</a:t>
            </a:r>
            <a:r>
              <a:rPr dirty="0"/>
              <a:t> </a:t>
            </a:r>
            <a:r>
              <a:rPr dirty="0" err="1"/>
              <a:t>splintle</a:t>
            </a:r>
            <a:r>
              <a:rPr lang="tr-TR" dirty="0"/>
              <a:t> (atel)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endParaRPr lang="tr-TR" b="1" dirty="0"/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b="1" dirty="0"/>
              <a:t>                 ‘</a:t>
            </a:r>
            <a:r>
              <a:rPr lang="tr-TR" b="1" dirty="0" err="1"/>
              <a:t>İntrensek</a:t>
            </a:r>
            <a:r>
              <a:rPr lang="tr-TR" b="1" dirty="0"/>
              <a:t> Plus’</a:t>
            </a:r>
            <a:endParaRPr b="1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endParaRPr lang="tr-TR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Fonksiyonel</a:t>
            </a:r>
            <a:r>
              <a:rPr dirty="0"/>
              <a:t> </a:t>
            </a:r>
            <a:r>
              <a:rPr dirty="0" err="1"/>
              <a:t>pozisyon</a:t>
            </a:r>
            <a:r>
              <a:rPr dirty="0"/>
              <a:t>: MCP 70–90° </a:t>
            </a:r>
            <a:r>
              <a:rPr dirty="0" err="1"/>
              <a:t>fleks</a:t>
            </a:r>
            <a:r>
              <a:rPr dirty="0"/>
              <a:t>, IP </a:t>
            </a:r>
            <a:r>
              <a:rPr dirty="0" err="1"/>
              <a:t>hafif</a:t>
            </a:r>
            <a:r>
              <a:rPr dirty="0"/>
              <a:t> </a:t>
            </a:r>
            <a:r>
              <a:rPr dirty="0" err="1"/>
              <a:t>flek</a:t>
            </a:r>
            <a:r>
              <a:rPr lang="tr-TR" dirty="0"/>
              <a:t>s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613981A-039A-8977-43E5-D3FB3D6E1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13" y="4125612"/>
            <a:ext cx="4073922" cy="261311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B3C69F5-092E-77CC-6A94-1D49082F6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52437" y="1875429"/>
            <a:ext cx="2985921" cy="3836005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015B5DD-AF15-0C3D-E0AA-96EE30C08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  <p:sp>
        <p:nvSpPr>
          <p:cNvPr id="7" name="5 Köşeli Yıldız 6">
            <a:extLst>
              <a:ext uri="{FF2B5EF4-FFF2-40B4-BE49-F238E27FC236}">
                <a16:creationId xmlns:a16="http://schemas.microsoft.com/office/drawing/2014/main" id="{1BAA28F3-41E2-30F8-12E2-3BD957E0DCB2}"/>
              </a:ext>
            </a:extLst>
          </p:cNvPr>
          <p:cNvSpPr/>
          <p:nvPr/>
        </p:nvSpPr>
        <p:spPr>
          <a:xfrm>
            <a:off x="4055665" y="2419741"/>
            <a:ext cx="795130" cy="625293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5 Köşeli Yıldız 7">
            <a:extLst>
              <a:ext uri="{FF2B5EF4-FFF2-40B4-BE49-F238E27FC236}">
                <a16:creationId xmlns:a16="http://schemas.microsoft.com/office/drawing/2014/main" id="{E4FA297D-635B-59A1-71E5-AAD6252F8CEC}"/>
              </a:ext>
            </a:extLst>
          </p:cNvPr>
          <p:cNvSpPr/>
          <p:nvPr/>
        </p:nvSpPr>
        <p:spPr>
          <a:xfrm>
            <a:off x="923417" y="2516351"/>
            <a:ext cx="795130" cy="62529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</a:endParaRPr>
          </a:p>
        </p:txBody>
      </p:sp>
      <p:sp>
        <p:nvSpPr>
          <p:cNvPr id="10" name="5 Köşeli Yıldız 9">
            <a:extLst>
              <a:ext uri="{FF2B5EF4-FFF2-40B4-BE49-F238E27FC236}">
                <a16:creationId xmlns:a16="http://schemas.microsoft.com/office/drawing/2014/main" id="{6FC94890-1AEC-BB92-46E2-63ED6CFFBD19}"/>
              </a:ext>
            </a:extLst>
          </p:cNvPr>
          <p:cNvSpPr/>
          <p:nvPr/>
        </p:nvSpPr>
        <p:spPr>
          <a:xfrm>
            <a:off x="1966875" y="3045034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5 Köşeli Yıldız 10">
            <a:extLst>
              <a:ext uri="{FF2B5EF4-FFF2-40B4-BE49-F238E27FC236}">
                <a16:creationId xmlns:a16="http://schemas.microsoft.com/office/drawing/2014/main" id="{646A783F-A26C-8033-57BE-C256E1C8219F}"/>
              </a:ext>
            </a:extLst>
          </p:cNvPr>
          <p:cNvSpPr/>
          <p:nvPr/>
        </p:nvSpPr>
        <p:spPr>
          <a:xfrm>
            <a:off x="2623873" y="3045033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5 Köşeli Yıldız 12">
            <a:extLst>
              <a:ext uri="{FF2B5EF4-FFF2-40B4-BE49-F238E27FC236}">
                <a16:creationId xmlns:a16="http://schemas.microsoft.com/office/drawing/2014/main" id="{BBD6B7B1-4115-D435-7A67-67FD43E2F6E0}"/>
              </a:ext>
            </a:extLst>
          </p:cNvPr>
          <p:cNvSpPr/>
          <p:nvPr/>
        </p:nvSpPr>
        <p:spPr>
          <a:xfrm>
            <a:off x="3210375" y="3045033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5 Köşeli Yıldız 13">
            <a:extLst>
              <a:ext uri="{FF2B5EF4-FFF2-40B4-BE49-F238E27FC236}">
                <a16:creationId xmlns:a16="http://schemas.microsoft.com/office/drawing/2014/main" id="{E582ADDB-88B4-AB98-0359-6FD1EEFAAFF3}"/>
              </a:ext>
            </a:extLst>
          </p:cNvPr>
          <p:cNvSpPr/>
          <p:nvPr/>
        </p:nvSpPr>
        <p:spPr>
          <a:xfrm>
            <a:off x="3210375" y="2054598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5 Köşeli Yıldız 14">
            <a:extLst>
              <a:ext uri="{FF2B5EF4-FFF2-40B4-BE49-F238E27FC236}">
                <a16:creationId xmlns:a16="http://schemas.microsoft.com/office/drawing/2014/main" id="{695141FA-33CE-7C57-C3CE-B565BC95D56E}"/>
              </a:ext>
            </a:extLst>
          </p:cNvPr>
          <p:cNvSpPr/>
          <p:nvPr/>
        </p:nvSpPr>
        <p:spPr>
          <a:xfrm>
            <a:off x="2622240" y="2054599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accent1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5 Köşeli Yıldız 15">
            <a:extLst>
              <a:ext uri="{FF2B5EF4-FFF2-40B4-BE49-F238E27FC236}">
                <a16:creationId xmlns:a16="http://schemas.microsoft.com/office/drawing/2014/main" id="{2CADEA3A-0B8F-86C4-726C-1C22183E2978}"/>
              </a:ext>
            </a:extLst>
          </p:cNvPr>
          <p:cNvSpPr/>
          <p:nvPr/>
        </p:nvSpPr>
        <p:spPr>
          <a:xfrm>
            <a:off x="1966875" y="2054599"/>
            <a:ext cx="408670" cy="491741"/>
          </a:xfrm>
          <a:prstGeom prst="star5">
            <a:avLst>
              <a:gd name="adj" fmla="val 22932"/>
              <a:gd name="hf" fmla="val 105146"/>
              <a:gd name="vf" fmla="val 110557"/>
            </a:avLst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Acilde mini check-list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Mekanizma nedir ?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Yaralanmanın anatomik yeri nedir ?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NV </a:t>
            </a:r>
            <a:r>
              <a:rPr dirty="0" err="1"/>
              <a:t>yazıldı</a:t>
            </a:r>
            <a:r>
              <a:rPr dirty="0"/>
              <a:t> </a:t>
            </a:r>
            <a:r>
              <a:rPr dirty="0" err="1"/>
              <a:t>mı</a:t>
            </a:r>
            <a:r>
              <a:rPr dirty="0"/>
              <a:t>?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FDP/FDS/extensor</a:t>
            </a:r>
            <a:r>
              <a:rPr lang="tr-TR" dirty="0"/>
              <a:t> tendon</a:t>
            </a:r>
            <a:r>
              <a:rPr dirty="0"/>
              <a:t> </a:t>
            </a:r>
            <a:r>
              <a:rPr dirty="0" err="1"/>
              <a:t>bakıldı</a:t>
            </a:r>
            <a:r>
              <a:rPr dirty="0"/>
              <a:t> </a:t>
            </a:r>
            <a:r>
              <a:rPr dirty="0" err="1"/>
              <a:t>mı</a:t>
            </a:r>
            <a:r>
              <a:rPr lang="tr-TR" dirty="0"/>
              <a:t> </a:t>
            </a:r>
            <a:r>
              <a:rPr dirty="0"/>
              <a:t>?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Şüphe</a:t>
            </a:r>
            <a:r>
              <a:rPr dirty="0"/>
              <a:t> </a:t>
            </a:r>
            <a:r>
              <a:rPr dirty="0" err="1"/>
              <a:t>varsa</a:t>
            </a:r>
            <a:r>
              <a:rPr dirty="0"/>
              <a:t> splint + </a:t>
            </a:r>
            <a:r>
              <a:rPr dirty="0" err="1"/>
              <a:t>kontrol</a:t>
            </a:r>
            <a:r>
              <a:rPr dirty="0"/>
              <a:t> </a:t>
            </a:r>
            <a:r>
              <a:rPr dirty="0" err="1"/>
              <a:t>planı</a:t>
            </a:r>
            <a:r>
              <a:rPr dirty="0"/>
              <a:t> var </a:t>
            </a:r>
            <a:r>
              <a:rPr dirty="0" err="1"/>
              <a:t>mı</a:t>
            </a:r>
            <a:r>
              <a:rPr lang="tr-TR" dirty="0"/>
              <a:t> </a:t>
            </a:r>
            <a:r>
              <a:rPr dirty="0"/>
              <a:t>?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1B4887F-AFF6-F0DB-AA7F-31CEC0718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268" y="2327387"/>
            <a:ext cx="3693160" cy="367573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9FA0811-BA02-BCE4-42AC-D67D7718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Kırmızı</a:t>
            </a:r>
            <a:r>
              <a:rPr dirty="0"/>
              <a:t> </a:t>
            </a:r>
            <a:r>
              <a:rPr dirty="0" err="1"/>
              <a:t>Bayraklar</a:t>
            </a: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3497823" y="3657600"/>
            <a:ext cx="519635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rPr sz="3000" dirty="0"/>
              <a:t>Bu hasta ‘</a:t>
            </a:r>
            <a:r>
              <a:rPr sz="3000" dirty="0" err="1"/>
              <a:t>sadece</a:t>
            </a:r>
            <a:r>
              <a:rPr sz="3000" dirty="0"/>
              <a:t> </a:t>
            </a:r>
            <a:r>
              <a:rPr sz="3000" dirty="0" err="1"/>
              <a:t>dikiş</a:t>
            </a:r>
            <a:r>
              <a:rPr sz="3000" dirty="0"/>
              <a:t>’ </a:t>
            </a:r>
            <a:r>
              <a:rPr sz="3000" dirty="0" err="1"/>
              <a:t>değil</a:t>
            </a:r>
            <a:r>
              <a:rPr lang="tr-TR" sz="3000" dirty="0"/>
              <a:t>!!!!</a:t>
            </a:r>
            <a:endParaRPr sz="30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85DE09B-832A-FB61-0C9B-89E60BDAE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Acil konsültasyon/transfer: 10 kırmızı bayrak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Dolaşım</a:t>
            </a:r>
            <a:r>
              <a:rPr dirty="0"/>
              <a:t> </a:t>
            </a:r>
            <a:r>
              <a:rPr dirty="0" err="1"/>
              <a:t>bozukluğu</a:t>
            </a:r>
            <a:r>
              <a:rPr dirty="0"/>
              <a:t> (</a:t>
            </a:r>
            <a:r>
              <a:rPr dirty="0" err="1"/>
              <a:t>soğuk</a:t>
            </a:r>
            <a:r>
              <a:rPr dirty="0"/>
              <a:t>/</a:t>
            </a:r>
            <a:r>
              <a:rPr dirty="0" err="1"/>
              <a:t>soluk</a:t>
            </a:r>
            <a:r>
              <a:rPr dirty="0"/>
              <a:t> </a:t>
            </a:r>
            <a:r>
              <a:rPr dirty="0" err="1"/>
              <a:t>parmak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Kontrolsüz</a:t>
            </a:r>
            <a:r>
              <a:rPr dirty="0"/>
              <a:t> </a:t>
            </a:r>
            <a:r>
              <a:rPr dirty="0" err="1"/>
              <a:t>kanama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Açık </a:t>
            </a:r>
            <a:r>
              <a:rPr dirty="0" err="1"/>
              <a:t>kırık</a:t>
            </a:r>
            <a:r>
              <a:rPr dirty="0"/>
              <a:t> / </a:t>
            </a:r>
            <a:r>
              <a:rPr dirty="0" err="1"/>
              <a:t>açık</a:t>
            </a:r>
            <a:r>
              <a:rPr dirty="0"/>
              <a:t> </a:t>
            </a:r>
            <a:r>
              <a:rPr dirty="0" err="1"/>
              <a:t>eklem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Basınçlı</a:t>
            </a:r>
            <a:r>
              <a:rPr dirty="0"/>
              <a:t> </a:t>
            </a:r>
            <a:r>
              <a:rPr dirty="0" err="1"/>
              <a:t>enjeksiyon</a:t>
            </a:r>
            <a:r>
              <a:rPr dirty="0"/>
              <a:t> </a:t>
            </a:r>
            <a:r>
              <a:rPr dirty="0" err="1"/>
              <a:t>yaralanması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Kompartman</a:t>
            </a:r>
            <a:r>
              <a:rPr dirty="0"/>
              <a:t> / crush </a:t>
            </a:r>
            <a:r>
              <a:rPr dirty="0" err="1"/>
              <a:t>şüphesi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Perilunate</a:t>
            </a:r>
            <a:r>
              <a:rPr dirty="0"/>
              <a:t>/lunate </a:t>
            </a:r>
            <a:r>
              <a:rPr dirty="0" err="1"/>
              <a:t>dislokasyon</a:t>
            </a:r>
            <a:r>
              <a:rPr dirty="0"/>
              <a:t> </a:t>
            </a:r>
            <a:r>
              <a:rPr dirty="0" err="1"/>
              <a:t>şüphesi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Derin </a:t>
            </a:r>
            <a:r>
              <a:rPr dirty="0" err="1"/>
              <a:t>enfeksiyon</a:t>
            </a:r>
            <a:r>
              <a:rPr dirty="0"/>
              <a:t> </a:t>
            </a:r>
            <a:endParaRPr lang="tr-TR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Amputasyon</a:t>
            </a:r>
            <a:r>
              <a:rPr dirty="0"/>
              <a:t> / ring avulsion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Çoklu</a:t>
            </a:r>
            <a:r>
              <a:rPr dirty="0"/>
              <a:t> tendon–</a:t>
            </a:r>
            <a:r>
              <a:rPr dirty="0" err="1"/>
              <a:t>sinir</a:t>
            </a:r>
            <a:r>
              <a:rPr dirty="0"/>
              <a:t> </a:t>
            </a:r>
            <a:r>
              <a:rPr dirty="0" err="1"/>
              <a:t>yaralanması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Isırık</a:t>
            </a:r>
            <a:r>
              <a:rPr dirty="0"/>
              <a:t> (</a:t>
            </a:r>
            <a:r>
              <a:rPr dirty="0" err="1"/>
              <a:t>özellikle</a:t>
            </a:r>
            <a:r>
              <a:rPr dirty="0"/>
              <a:t> MCP dorsal “fight bite”)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B7F16EB-0013-078D-4256-E63DF3DA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746" y="3042421"/>
            <a:ext cx="4849914" cy="35409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D3277D4E-99A2-E25F-4668-BD27C19C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2" b="12365"/>
          <a:stretch>
            <a:fillRect/>
          </a:stretch>
        </p:blipFill>
        <p:spPr>
          <a:xfrm>
            <a:off x="7428564" y="362184"/>
            <a:ext cx="3387483" cy="247603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A30BCC1-2BE4-D0C5-27B3-87953D7C8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Açık kırıkta ilk iş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Geniş</a:t>
            </a:r>
            <a:r>
              <a:rPr dirty="0"/>
              <a:t> </a:t>
            </a:r>
            <a:r>
              <a:rPr dirty="0" err="1"/>
              <a:t>irrigasyon</a:t>
            </a:r>
            <a:r>
              <a:rPr dirty="0"/>
              <a:t> + </a:t>
            </a:r>
            <a:r>
              <a:rPr dirty="0" err="1"/>
              <a:t>steril</a:t>
            </a:r>
            <a:r>
              <a:rPr dirty="0"/>
              <a:t> </a:t>
            </a:r>
            <a:r>
              <a:rPr dirty="0" err="1"/>
              <a:t>kapama</a:t>
            </a:r>
            <a:r>
              <a:rPr dirty="0"/>
              <a:t> (</a:t>
            </a:r>
            <a:r>
              <a:rPr dirty="0" err="1"/>
              <a:t>geçici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IV </a:t>
            </a:r>
            <a:r>
              <a:rPr dirty="0" err="1"/>
              <a:t>antibiyotik</a:t>
            </a:r>
            <a:r>
              <a:rPr dirty="0"/>
              <a:t> (</a:t>
            </a:r>
            <a:r>
              <a:rPr dirty="0" err="1"/>
              <a:t>erken</a:t>
            </a:r>
            <a:r>
              <a:rPr dirty="0"/>
              <a:t>) + </a:t>
            </a:r>
            <a:r>
              <a:rPr dirty="0" err="1"/>
              <a:t>tetanoz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Açık </a:t>
            </a:r>
            <a:r>
              <a:rPr dirty="0" err="1"/>
              <a:t>kırık</a:t>
            </a:r>
            <a:r>
              <a:rPr dirty="0"/>
              <a:t> = </a:t>
            </a:r>
            <a:r>
              <a:rPr dirty="0" err="1"/>
              <a:t>ortopedi</a:t>
            </a:r>
            <a:r>
              <a:rPr dirty="0"/>
              <a:t>/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cerrahisi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E6542B5-7D51-9E33-F673-F820AA2A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28"/>
          <a:stretch>
            <a:fillRect/>
          </a:stretch>
        </p:blipFill>
        <p:spPr>
          <a:xfrm>
            <a:off x="6222371" y="1370148"/>
            <a:ext cx="3307984" cy="531388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1BEC58E-058A-AE5D-A7CA-3ECB8801B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C15322C-1EF6-D2EC-D238-78C4B8AE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645"/>
          <a:stretch>
            <a:fillRect/>
          </a:stretch>
        </p:blipFill>
        <p:spPr>
          <a:xfrm rot="5400000">
            <a:off x="8160947" y="2684914"/>
            <a:ext cx="5313887" cy="268435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t>Basınçlı enjeksiyon: asla küçümseme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Giriş</a:t>
            </a:r>
            <a:r>
              <a:rPr dirty="0"/>
              <a:t> </a:t>
            </a:r>
            <a:r>
              <a:rPr dirty="0" err="1"/>
              <a:t>deliği</a:t>
            </a:r>
            <a:r>
              <a:rPr dirty="0"/>
              <a:t> </a:t>
            </a:r>
            <a:r>
              <a:rPr dirty="0" err="1"/>
              <a:t>küçük</a:t>
            </a:r>
            <a:r>
              <a:rPr dirty="0"/>
              <a:t>, </a:t>
            </a:r>
            <a:r>
              <a:rPr dirty="0" err="1"/>
              <a:t>doku</a:t>
            </a:r>
            <a:r>
              <a:rPr dirty="0"/>
              <a:t> </a:t>
            </a:r>
            <a:r>
              <a:rPr dirty="0" err="1"/>
              <a:t>hasarı</a:t>
            </a:r>
            <a:r>
              <a:rPr dirty="0"/>
              <a:t> </a:t>
            </a:r>
            <a:r>
              <a:rPr dirty="0" err="1"/>
              <a:t>büyük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Erken </a:t>
            </a:r>
            <a:r>
              <a:rPr dirty="0" err="1"/>
              <a:t>konsültasyon</a:t>
            </a:r>
            <a:r>
              <a:rPr dirty="0"/>
              <a:t> + </a:t>
            </a:r>
            <a:r>
              <a:rPr dirty="0" err="1"/>
              <a:t>genellikle</a:t>
            </a:r>
            <a:r>
              <a:rPr dirty="0"/>
              <a:t> </a:t>
            </a:r>
            <a:r>
              <a:rPr dirty="0" err="1"/>
              <a:t>acil</a:t>
            </a:r>
            <a:r>
              <a:rPr dirty="0"/>
              <a:t> </a:t>
            </a:r>
            <a:r>
              <a:rPr dirty="0" err="1"/>
              <a:t>debridman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“</a:t>
            </a:r>
            <a:r>
              <a:rPr dirty="0" err="1"/>
              <a:t>Gözlem</a:t>
            </a:r>
            <a:r>
              <a:rPr dirty="0"/>
              <a:t>” </a:t>
            </a:r>
            <a:r>
              <a:rPr dirty="0" err="1"/>
              <a:t>yapıp</a:t>
            </a:r>
            <a:r>
              <a:rPr dirty="0"/>
              <a:t> </a:t>
            </a:r>
            <a:r>
              <a:rPr dirty="0" err="1"/>
              <a:t>bekletmek</a:t>
            </a:r>
            <a:r>
              <a:rPr dirty="0"/>
              <a:t> </a:t>
            </a:r>
            <a:r>
              <a:rPr lang="tr-TR" dirty="0"/>
              <a:t>olmaz !!!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Mekanizma çok önemli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D060FC4-971B-9B42-51AF-4D4F5525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29" y="2158637"/>
            <a:ext cx="3444785" cy="3853488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C6A9174-5275-0169-38F5-754249061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Kompartman: şüphe varsa ciddi 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Orantısız</a:t>
            </a:r>
            <a:r>
              <a:rPr dirty="0"/>
              <a:t> </a:t>
            </a:r>
            <a:r>
              <a:rPr dirty="0" err="1"/>
              <a:t>ağrı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Pasif</a:t>
            </a:r>
            <a:r>
              <a:rPr dirty="0"/>
              <a:t> </a:t>
            </a:r>
            <a:r>
              <a:rPr dirty="0" err="1"/>
              <a:t>germe</a:t>
            </a:r>
            <a:r>
              <a:rPr dirty="0"/>
              <a:t> </a:t>
            </a:r>
            <a:r>
              <a:rPr dirty="0" err="1"/>
              <a:t>ile</a:t>
            </a:r>
            <a:r>
              <a:rPr dirty="0"/>
              <a:t> </a:t>
            </a:r>
            <a:r>
              <a:rPr dirty="0" err="1"/>
              <a:t>artan</a:t>
            </a:r>
            <a:r>
              <a:rPr dirty="0"/>
              <a:t> </a:t>
            </a:r>
            <a:r>
              <a:rPr dirty="0" err="1"/>
              <a:t>ağrı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Parestezi</a:t>
            </a:r>
            <a:r>
              <a:rPr dirty="0"/>
              <a:t> / </a:t>
            </a:r>
            <a:r>
              <a:rPr dirty="0" err="1"/>
              <a:t>gergin</a:t>
            </a:r>
            <a:r>
              <a:rPr dirty="0"/>
              <a:t> </a:t>
            </a:r>
            <a:r>
              <a:rPr dirty="0" err="1"/>
              <a:t>şişlik</a:t>
            </a:r>
            <a:endParaRPr lang="tr-TR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800" b="1" dirty="0"/>
              <a:t>Çocukta analjezi ile geçmeyen ağrı</a:t>
            </a:r>
            <a:endParaRPr b="1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Şüphede</a:t>
            </a:r>
            <a:r>
              <a:rPr dirty="0"/>
              <a:t>: </a:t>
            </a:r>
            <a:r>
              <a:rPr dirty="0" err="1"/>
              <a:t>acil</a:t>
            </a:r>
            <a:r>
              <a:rPr dirty="0"/>
              <a:t> </a:t>
            </a:r>
            <a:r>
              <a:rPr dirty="0" err="1"/>
              <a:t>değerlendirme</a:t>
            </a:r>
            <a:r>
              <a:rPr dirty="0"/>
              <a:t> / </a:t>
            </a:r>
            <a:r>
              <a:rPr dirty="0" err="1"/>
              <a:t>fasiyotomi</a:t>
            </a:r>
            <a:r>
              <a:rPr dirty="0"/>
              <a:t> </a:t>
            </a:r>
            <a:r>
              <a:rPr dirty="0" err="1"/>
              <a:t>düşün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D54EC9A-1946-7746-71BF-62701705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50330" y="2571272"/>
            <a:ext cx="4432663" cy="329120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F88618A-8AAF-8859-6282-923E10247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Yaralanma Modülleri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Vaka mantığıyla: hızlı karar, az hata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DA3E201-EB4A-DC38-8407-F98DB22F7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Kesiler: 4 soru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Derin mi? (fasya/tenon çizgisi)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Kontamine mi? (cam, toprak, ısırık)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Fonksiyon kaybı var mı? (tendon/sinir)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Görüntüleme gerekir mi? (yabancı cisim, kırık)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F074018-6EC2-93C7-4E41-360840CB78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90" b="3832"/>
          <a:stretch>
            <a:fillRect/>
          </a:stretch>
        </p:blipFill>
        <p:spPr>
          <a:xfrm>
            <a:off x="234269" y="3863181"/>
            <a:ext cx="3544104" cy="211960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6FC851BB-8FAD-1F45-66B1-C4FEFC76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52" b="9065"/>
          <a:stretch>
            <a:fillRect/>
          </a:stretch>
        </p:blipFill>
        <p:spPr>
          <a:xfrm>
            <a:off x="8686800" y="3490892"/>
            <a:ext cx="3270931" cy="322652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21D1E13-53FE-3F0D-9D3B-E2CB93514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50305" y="3760390"/>
            <a:ext cx="1684585" cy="2994819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4110EF30-D244-60D5-61B6-531E79153B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43" t="22290" b="14116"/>
          <a:stretch>
            <a:fillRect/>
          </a:stretch>
        </p:blipFill>
        <p:spPr>
          <a:xfrm rot="5400000">
            <a:off x="5753680" y="4413531"/>
            <a:ext cx="3078171" cy="177189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F5B4A7B-5C7C-3DEF-719C-B73388383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Tendon kesisi şüphesi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Aktif hareket kaybı = tendon yaralanması kabul et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Parsiyel kesiler de ağrılı zayıflık yapabilir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Şüphede: splint + el cerrahisi kontrolü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66BFD26-C47E-9234-39B6-91B9AB7D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92" b="15899"/>
          <a:stretch>
            <a:fillRect/>
          </a:stretch>
        </p:blipFill>
        <p:spPr>
          <a:xfrm>
            <a:off x="1232755" y="3394993"/>
            <a:ext cx="5476708" cy="318836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1245CD1-B301-488D-7D88-F4DB7BE15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817" y="2480593"/>
            <a:ext cx="4679303" cy="373566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71E6818-A907-0D38-D197-A1D905430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Neden kritik?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Küçük kesi → tendon/sinir/damar kesisi olabilir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Atlanan karpal yaralanma → kalıcı fonksiyon kaybı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Belgeleme zayıfsa: hem tıbbi hem medikolegal sorun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6DDAA6A-B2A3-CAFB-3B86-2D732F04A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326" y="3428999"/>
            <a:ext cx="2930693" cy="285696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2DDA7D7B-CDDA-10F6-3BA8-F6CE5BC9E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Sinir kesisi şüphesi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Uç</a:t>
            </a:r>
            <a:r>
              <a:rPr dirty="0"/>
              <a:t> </a:t>
            </a:r>
            <a:r>
              <a:rPr dirty="0" err="1"/>
              <a:t>duyu</a:t>
            </a:r>
            <a:r>
              <a:rPr dirty="0"/>
              <a:t> </a:t>
            </a:r>
            <a:r>
              <a:rPr dirty="0" err="1"/>
              <a:t>kaybı</a:t>
            </a:r>
            <a:r>
              <a:rPr dirty="0"/>
              <a:t> </a:t>
            </a:r>
            <a:r>
              <a:rPr lang="tr-TR" dirty="0"/>
              <a:t>(</a:t>
            </a:r>
            <a:r>
              <a:rPr lang="tr-TR" dirty="0" err="1"/>
              <a:t>ulnar</a:t>
            </a:r>
            <a:r>
              <a:rPr lang="tr-TR" dirty="0"/>
              <a:t> / </a:t>
            </a:r>
            <a:r>
              <a:rPr lang="tr-TR" dirty="0" err="1"/>
              <a:t>radial</a:t>
            </a:r>
            <a:r>
              <a:rPr lang="tr-TR" dirty="0"/>
              <a:t> taraf)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Keskin </a:t>
            </a:r>
            <a:r>
              <a:rPr dirty="0" err="1"/>
              <a:t>kesi</a:t>
            </a:r>
            <a:r>
              <a:rPr dirty="0"/>
              <a:t> + </a:t>
            </a:r>
            <a:r>
              <a:rPr dirty="0" err="1"/>
              <a:t>duyu</a:t>
            </a:r>
            <a:r>
              <a:rPr dirty="0"/>
              <a:t> </a:t>
            </a:r>
            <a:r>
              <a:rPr dirty="0" err="1"/>
              <a:t>kaybı</a:t>
            </a:r>
            <a:r>
              <a:rPr dirty="0"/>
              <a:t> = </a:t>
            </a:r>
            <a:r>
              <a:rPr dirty="0" err="1"/>
              <a:t>sinir</a:t>
            </a:r>
            <a:r>
              <a:rPr dirty="0"/>
              <a:t> </a:t>
            </a:r>
            <a:r>
              <a:rPr dirty="0" err="1"/>
              <a:t>yaralanması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Küçümseme</a:t>
            </a:r>
            <a:r>
              <a:rPr dirty="0"/>
              <a:t>: </a:t>
            </a:r>
            <a:r>
              <a:rPr dirty="0" err="1"/>
              <a:t>kalıcı</a:t>
            </a:r>
            <a:r>
              <a:rPr dirty="0"/>
              <a:t> </a:t>
            </a:r>
            <a:r>
              <a:rPr dirty="0" err="1"/>
              <a:t>duyu</a:t>
            </a:r>
            <a:r>
              <a:rPr dirty="0"/>
              <a:t> </a:t>
            </a:r>
            <a:r>
              <a:rPr dirty="0" err="1"/>
              <a:t>kaybı</a:t>
            </a:r>
            <a:r>
              <a:rPr dirty="0"/>
              <a:t> + </a:t>
            </a:r>
            <a:r>
              <a:rPr dirty="0" err="1"/>
              <a:t>nöroma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E98A74-26B3-8C68-A062-4D15560148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08" r="177"/>
          <a:stretch>
            <a:fillRect/>
          </a:stretch>
        </p:blipFill>
        <p:spPr>
          <a:xfrm>
            <a:off x="7260153" y="1219200"/>
            <a:ext cx="4631400" cy="490696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B8EFE42-CF4A-9E7C-0654-25E7AD23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490" y="3429000"/>
            <a:ext cx="4364807" cy="306019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C04A808-DDBD-4F19-D426-D2F693449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Damar yaralanması şüphesi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Soğuk/soluk parmak, kapiller dolum gecikmesi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Puls var diye rahatlama (dijital dolaşım ayrı)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Kontrolsüz kanama: bası, elevasyon, acil konsültasyon</a:t>
            </a:r>
          </a:p>
        </p:txBody>
      </p:sp>
      <p:pic>
        <p:nvPicPr>
          <p:cNvPr id="4" name="IMG_8599_C608524F-3BE4-4E07-A71F-BEDCB1903CC4.mp4">
            <a:hlinkClick r:id="" action="ppaction://media"/>
            <a:extLst>
              <a:ext uri="{FF2B5EF4-FFF2-40B4-BE49-F238E27FC236}">
                <a16:creationId xmlns:a16="http://schemas.microsoft.com/office/drawing/2014/main" id="{EA1EB8C0-C795-10BA-AE62-F4F02816A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8150" b="13661"/>
          <a:stretch/>
        </p:blipFill>
        <p:spPr>
          <a:xfrm>
            <a:off x="8220558" y="1724097"/>
            <a:ext cx="3603723" cy="463066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91C2EA7C-B11D-54FC-A45B-4EC077274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91220"/>
            <a:ext cx="2699352" cy="3599135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92116745-18E6-D82A-91FE-7A10444D00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238"/>
          <a:stretch>
            <a:fillRect/>
          </a:stretch>
        </p:blipFill>
        <p:spPr>
          <a:xfrm>
            <a:off x="1260195" y="3191220"/>
            <a:ext cx="2362599" cy="3392142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6EFA132-AA0B-43C2-7528-70152573E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Yara yönetimi: temel 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İrrigasyon</a:t>
            </a:r>
            <a:r>
              <a:rPr dirty="0"/>
              <a:t> (</a:t>
            </a:r>
            <a:r>
              <a:rPr dirty="0" err="1"/>
              <a:t>bol</a:t>
            </a:r>
            <a:r>
              <a:rPr dirty="0"/>
              <a:t>) + </a:t>
            </a:r>
            <a:r>
              <a:rPr dirty="0" err="1"/>
              <a:t>yabancı</a:t>
            </a:r>
            <a:r>
              <a:rPr dirty="0"/>
              <a:t> </a:t>
            </a:r>
            <a:r>
              <a:rPr dirty="0" err="1"/>
              <a:t>cisim</a:t>
            </a:r>
            <a:r>
              <a:rPr dirty="0"/>
              <a:t> </a:t>
            </a:r>
            <a:r>
              <a:rPr dirty="0" err="1"/>
              <a:t>düşün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Tetanoz</a:t>
            </a:r>
            <a:r>
              <a:rPr dirty="0"/>
              <a:t> </a:t>
            </a:r>
            <a:r>
              <a:rPr dirty="0" err="1"/>
              <a:t>güncelle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Primer </a:t>
            </a:r>
            <a:r>
              <a:rPr dirty="0" err="1"/>
              <a:t>kapama</a:t>
            </a:r>
            <a:r>
              <a:rPr dirty="0"/>
              <a:t>? (</a:t>
            </a:r>
            <a:r>
              <a:rPr dirty="0" err="1"/>
              <a:t>ısırık</a:t>
            </a:r>
            <a:r>
              <a:rPr dirty="0"/>
              <a:t>/</a:t>
            </a:r>
            <a:r>
              <a:rPr dirty="0" err="1"/>
              <a:t>kirli</a:t>
            </a:r>
            <a:r>
              <a:rPr dirty="0"/>
              <a:t> </a:t>
            </a:r>
            <a:r>
              <a:rPr dirty="0" err="1"/>
              <a:t>yara</a:t>
            </a:r>
            <a:r>
              <a:rPr dirty="0"/>
              <a:t>: </a:t>
            </a:r>
            <a:r>
              <a:rPr dirty="0" err="1"/>
              <a:t>dikkat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Splint + </a:t>
            </a:r>
            <a:r>
              <a:rPr dirty="0" err="1"/>
              <a:t>erken</a:t>
            </a:r>
            <a:r>
              <a:rPr dirty="0"/>
              <a:t> </a:t>
            </a:r>
            <a:r>
              <a:rPr dirty="0" err="1"/>
              <a:t>kontrol</a:t>
            </a:r>
            <a:r>
              <a:rPr dirty="0"/>
              <a:t> </a:t>
            </a:r>
            <a:r>
              <a:rPr dirty="0" err="1"/>
              <a:t>randevusu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20F3B94-2F61-BA2A-C985-E6D6487D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El Bilek: Scaphoid &amp; Perilunate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En çok kaçan ve en çok süründürenler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B7A2859-523F-A581-20F0-B1F261CD5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Scaphoid: neden önemli?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Atlanırsa nonunion/AVN riski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X-ray başlangıçta normal olabilir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Şüphe = immobilizasyon + plan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442F6AC-AA2B-F553-0CB7-C147F089B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05" y="3605348"/>
            <a:ext cx="4784192" cy="264657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891EB75-3C8C-2E5E-6F15-8FCBE034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05" y="2743201"/>
            <a:ext cx="4671485" cy="321813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4026803-A0C3-7CE7-5E32-CC1383EB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Scaphoid şüphe kriterleri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Anatomik snuffbox hassasiyeti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Aksiyel yükte ağrı (başparmak)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Scaphoid tüberkül hassasiyeti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E62F5D0-6333-975B-4E30-9955D3FE2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112" y="3575497"/>
            <a:ext cx="4868285" cy="3007865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C4E01D4-C9DD-7EA8-D505-C0EB4033C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21" t="27373" b="10404"/>
          <a:stretch/>
        </p:blipFill>
        <p:spPr>
          <a:xfrm rot="5400000">
            <a:off x="6980431" y="2314418"/>
            <a:ext cx="4926848" cy="313328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A3EE5A7-4DCC-6CC1-C94E-5BD165A6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X-ray negatif ama şüphe yüksekse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Thumb spica </a:t>
            </a:r>
            <a:r>
              <a:rPr dirty="0" err="1"/>
              <a:t>ile</a:t>
            </a:r>
            <a:r>
              <a:rPr dirty="0"/>
              <a:t> immobilize et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Erken </a:t>
            </a:r>
            <a:r>
              <a:rPr dirty="0" err="1"/>
              <a:t>ileri</a:t>
            </a:r>
            <a:r>
              <a:rPr dirty="0"/>
              <a:t> </a:t>
            </a:r>
            <a:r>
              <a:rPr dirty="0" err="1"/>
              <a:t>görüntüleme</a:t>
            </a:r>
            <a:r>
              <a:rPr dirty="0"/>
              <a:t> (MRI/CT) </a:t>
            </a:r>
            <a:r>
              <a:rPr dirty="0" err="1"/>
              <a:t>planla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Kontrol</a:t>
            </a:r>
            <a:r>
              <a:rPr dirty="0"/>
              <a:t> </a:t>
            </a:r>
            <a:r>
              <a:rPr dirty="0" err="1"/>
              <a:t>muayenesini</a:t>
            </a:r>
            <a:r>
              <a:rPr dirty="0"/>
              <a:t> net </a:t>
            </a:r>
            <a:r>
              <a:rPr dirty="0" err="1"/>
              <a:t>yaz</a:t>
            </a:r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F5CBD7-1233-B072-6210-20C0263E8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577" y="3270705"/>
            <a:ext cx="4916869" cy="3168649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E57E230-FFE1-8560-B3D3-0E3E65D9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37"/>
            <a:ext cx="8229600" cy="1143000"/>
          </a:xfrm>
        </p:spPr>
        <p:txBody>
          <a:bodyPr/>
          <a:lstStyle/>
          <a:p>
            <a:r>
              <a:rPr dirty="0" err="1"/>
              <a:t>Perilunate</a:t>
            </a:r>
            <a:r>
              <a:rPr dirty="0"/>
              <a:t>/Lunate </a:t>
            </a:r>
            <a:r>
              <a:rPr dirty="0" err="1"/>
              <a:t>dislokasyon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66018"/>
            <a:ext cx="9130937" cy="4525963"/>
          </a:xfrm>
        </p:spPr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Şiş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bileği</a:t>
            </a:r>
            <a:r>
              <a:rPr dirty="0"/>
              <a:t> + </a:t>
            </a:r>
            <a:r>
              <a:rPr dirty="0" err="1"/>
              <a:t>şiddetli</a:t>
            </a:r>
            <a:r>
              <a:rPr dirty="0"/>
              <a:t> </a:t>
            </a:r>
            <a:r>
              <a:rPr dirty="0" err="1"/>
              <a:t>ağrı</a:t>
            </a:r>
            <a:r>
              <a:rPr dirty="0"/>
              <a:t> + </a:t>
            </a:r>
            <a:r>
              <a:rPr dirty="0" err="1"/>
              <a:t>hareket</a:t>
            </a:r>
            <a:r>
              <a:rPr dirty="0"/>
              <a:t> </a:t>
            </a:r>
            <a:r>
              <a:rPr dirty="0" err="1"/>
              <a:t>kısıtlılığı</a:t>
            </a:r>
            <a:r>
              <a:rPr lang="tr-TR" dirty="0"/>
              <a:t> + yüksek enerji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 err="1"/>
              <a:t>Median</a:t>
            </a:r>
            <a:r>
              <a:rPr lang="tr-TR" dirty="0"/>
              <a:t> sinir basısına dikkat et !!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Lateral </a:t>
            </a:r>
            <a:r>
              <a:rPr dirty="0" err="1"/>
              <a:t>grafide</a:t>
            </a:r>
            <a:r>
              <a:rPr dirty="0"/>
              <a:t> </a:t>
            </a:r>
            <a:r>
              <a:rPr dirty="0" err="1"/>
              <a:t>hizalanma</a:t>
            </a:r>
            <a:r>
              <a:rPr dirty="0"/>
              <a:t> </a:t>
            </a:r>
            <a:r>
              <a:rPr dirty="0" err="1"/>
              <a:t>bozukluğu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Acil </a:t>
            </a:r>
            <a:r>
              <a:rPr dirty="0" err="1"/>
              <a:t>ortopedi</a:t>
            </a:r>
            <a:r>
              <a:rPr dirty="0"/>
              <a:t>/</a:t>
            </a:r>
            <a:r>
              <a:rPr dirty="0" err="1"/>
              <a:t>elin</a:t>
            </a:r>
            <a:r>
              <a:rPr dirty="0"/>
              <a:t> </a:t>
            </a:r>
            <a:r>
              <a:rPr dirty="0" err="1"/>
              <a:t>cerrahisi</a:t>
            </a:r>
            <a:r>
              <a:rPr dirty="0"/>
              <a:t> (</a:t>
            </a:r>
            <a:r>
              <a:rPr dirty="0" err="1"/>
              <a:t>redüksiyon</a:t>
            </a:r>
            <a:r>
              <a:rPr dirty="0"/>
              <a:t> </a:t>
            </a:r>
            <a:r>
              <a:rPr dirty="0" err="1"/>
              <a:t>gecikmesin</a:t>
            </a:r>
            <a:r>
              <a:rPr dirty="0"/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575860B-98BC-BCC1-0F0A-D5777EA4E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r="21235"/>
          <a:stretch>
            <a:fillRect/>
          </a:stretch>
        </p:blipFill>
        <p:spPr>
          <a:xfrm>
            <a:off x="457200" y="3259183"/>
            <a:ext cx="1860371" cy="3429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D8B1C4B-BF47-4BBA-B73D-EB3FE2908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1"/>
          <a:stretch>
            <a:fillRect/>
          </a:stretch>
        </p:blipFill>
        <p:spPr>
          <a:xfrm>
            <a:off x="2469647" y="3259183"/>
            <a:ext cx="2572615" cy="3429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8A80803-A847-F31E-9CAA-8D1F5EB2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0" y="3259183"/>
            <a:ext cx="2251439" cy="342900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7886805-EA66-A537-C9CA-1BA951F31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42" y="2547256"/>
            <a:ext cx="3549842" cy="393829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A5648087-8278-5084-60F4-B68533A6F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A6675-E90F-ED06-5FEE-B4727E09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31DD-6189-0669-D9EB-C8093391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137"/>
            <a:ext cx="8229600" cy="1143000"/>
          </a:xfrm>
        </p:spPr>
        <p:txBody>
          <a:bodyPr/>
          <a:lstStyle/>
          <a:p>
            <a:r>
              <a:rPr dirty="0" err="1"/>
              <a:t>Perilunate</a:t>
            </a:r>
            <a:r>
              <a:rPr dirty="0"/>
              <a:t>/Lunate </a:t>
            </a:r>
            <a:r>
              <a:rPr dirty="0" err="1"/>
              <a:t>dislokasyon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2C74F-DAA3-3D78-A07C-BD0B19AA9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45" y="1285137"/>
            <a:ext cx="9130937" cy="4525963"/>
          </a:xfrm>
        </p:spPr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 err="1"/>
              <a:t>Gilula</a:t>
            </a:r>
            <a:r>
              <a:rPr lang="tr-TR" dirty="0"/>
              <a:t> çizgilerinde bozulma</a:t>
            </a:r>
            <a:endParaRPr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015BA7CF-5E23-CD6B-8657-004A461F1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57" y="2370908"/>
            <a:ext cx="3708491" cy="392116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1D3BFC3-8A8F-775B-64E0-1D14B97F4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30" y="2370907"/>
            <a:ext cx="3564697" cy="3921166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71367F00-39B3-503E-3A2C-1FF38638E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4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79564-3AEC-05F9-5B35-C1C0F8A97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14119-0EEF-5DA4-F8AC-C2E4433C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137"/>
            <a:ext cx="8229600" cy="1143000"/>
          </a:xfrm>
        </p:spPr>
        <p:txBody>
          <a:bodyPr/>
          <a:lstStyle/>
          <a:p>
            <a:r>
              <a:rPr dirty="0" err="1"/>
              <a:t>Perilunate</a:t>
            </a:r>
            <a:r>
              <a:rPr dirty="0"/>
              <a:t>/Lunate </a:t>
            </a:r>
            <a:r>
              <a:rPr dirty="0" err="1"/>
              <a:t>dislokasyon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9FB30E0-D928-AB3E-DC07-307824F77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42" y="1867988"/>
            <a:ext cx="6778358" cy="4304877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6C5E9EC-32F7-ACFF-14D2-6C7AB5AA5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95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En </a:t>
            </a:r>
            <a:r>
              <a:rPr dirty="0" err="1"/>
              <a:t>sık</a:t>
            </a:r>
            <a:r>
              <a:rPr dirty="0"/>
              <a:t> </a:t>
            </a:r>
            <a:r>
              <a:rPr dirty="0" err="1"/>
              <a:t>hatalar</a:t>
            </a:r>
            <a:r>
              <a:rPr lang="tr-TR" dirty="0"/>
              <a:t> !!!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NV muayene yazmamak / yapmamak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Tendon muayenesini atlayıp sadece dikiş atmak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Scaphoid/perilunate şüphesinde yetersiz immobilizasyon ve kontrol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5EA56B-AF1B-7825-0069-A986606F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058" y="3429000"/>
            <a:ext cx="3213100" cy="29972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7DE6687-6729-48B6-104A-59F9CFC11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Kırık/Çıkık – Pratik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Görüntüleme + rotasyon + stabilite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ED061EE-4E2B-EB99-90FD-B52EEACDD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Görüntüleme rutini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El: AP–</a:t>
            </a:r>
            <a:r>
              <a:rPr b="1" dirty="0"/>
              <a:t>lateral</a:t>
            </a:r>
            <a:r>
              <a:rPr dirty="0"/>
              <a:t>–</a:t>
            </a:r>
            <a:r>
              <a:rPr dirty="0" err="1"/>
              <a:t>oblik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Bilek: PA–</a:t>
            </a:r>
            <a:r>
              <a:rPr b="1" dirty="0"/>
              <a:t>lateral </a:t>
            </a:r>
            <a:endParaRPr lang="tr-TR" b="1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Rotasyon</a:t>
            </a:r>
            <a:r>
              <a:rPr dirty="0"/>
              <a:t> </a:t>
            </a:r>
            <a:r>
              <a:rPr dirty="0" err="1"/>
              <a:t>deformitesi</a:t>
            </a:r>
            <a:r>
              <a:rPr dirty="0"/>
              <a:t> </a:t>
            </a:r>
            <a:r>
              <a:rPr dirty="0" err="1"/>
              <a:t>grafide</a:t>
            </a:r>
            <a:r>
              <a:rPr dirty="0"/>
              <a:t> </a:t>
            </a:r>
            <a:r>
              <a:rPr dirty="0" err="1"/>
              <a:t>kaçabilir</a:t>
            </a:r>
            <a:r>
              <a:rPr dirty="0"/>
              <a:t> → </a:t>
            </a:r>
            <a:r>
              <a:rPr dirty="0" err="1"/>
              <a:t>klinik</a:t>
            </a:r>
            <a:r>
              <a:rPr dirty="0"/>
              <a:t> </a:t>
            </a:r>
            <a:r>
              <a:rPr dirty="0" err="1"/>
              <a:t>bak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3F48C4D-CB82-DBCB-54D0-F8D951B2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8999"/>
            <a:ext cx="2746287" cy="327877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13001165-8A81-7E94-66CA-99DB17C7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87" y="3428999"/>
            <a:ext cx="2152804" cy="327877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4FB07D1-35F4-4AAD-75E4-886A2D0D1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0" t="9482" r="32967" b="13069"/>
          <a:stretch>
            <a:fillRect/>
          </a:stretch>
        </p:blipFill>
        <p:spPr>
          <a:xfrm>
            <a:off x="5593631" y="3161440"/>
            <a:ext cx="2855829" cy="354633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10E3A9C-4CDB-650A-FFE1-C8A51C68C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2" r="16048" b="18523"/>
          <a:stretch>
            <a:fillRect/>
          </a:stretch>
        </p:blipFill>
        <p:spPr>
          <a:xfrm rot="17635305">
            <a:off x="9304938" y="2752375"/>
            <a:ext cx="2106700" cy="32418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7A985A-D6EA-9A34-7D94-B707C512E4D7}"/>
              </a:ext>
            </a:extLst>
          </p:cNvPr>
          <p:cNvSpPr/>
          <p:nvPr/>
        </p:nvSpPr>
        <p:spPr>
          <a:xfrm>
            <a:off x="5938900" y="3784804"/>
            <a:ext cx="1807535" cy="144602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318FEB3-99EE-4224-5833-3E78A802E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Splint seçimi (pratik)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5. </a:t>
            </a:r>
            <a:r>
              <a:rPr dirty="0" err="1"/>
              <a:t>metakarp</a:t>
            </a:r>
            <a:r>
              <a:rPr dirty="0"/>
              <a:t>: ulnar gutter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Bilek </a:t>
            </a:r>
            <a:r>
              <a:rPr dirty="0" err="1"/>
              <a:t>şüphesi</a:t>
            </a:r>
            <a:r>
              <a:rPr dirty="0"/>
              <a:t>: volar splint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Scaphoid </a:t>
            </a:r>
            <a:r>
              <a:rPr dirty="0" err="1"/>
              <a:t>şüphesi</a:t>
            </a:r>
            <a:r>
              <a:rPr dirty="0"/>
              <a:t>: thumb spica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D23BAC7-7072-1A0A-21CE-3FAFDC484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80" y="1417638"/>
            <a:ext cx="4292600" cy="26543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7E5A643-60F8-3FE2-4FF1-EA692D6C4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419" y="4597809"/>
            <a:ext cx="4529381" cy="1710916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2B163EE-D43C-79B1-051D-A130DE5A6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3404858" cy="219424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B9D2CAA8-FEE3-939A-09C1-03B835D97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021" y="3298372"/>
            <a:ext cx="2077871" cy="3429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C3F3D30B-7006-E874-14A5-EE3AF3EF7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Ne zaman acil konsültasyon?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Açık </a:t>
            </a:r>
            <a:r>
              <a:rPr dirty="0" err="1"/>
              <a:t>kırık</a:t>
            </a:r>
            <a:r>
              <a:rPr dirty="0"/>
              <a:t> / NV </a:t>
            </a:r>
            <a:r>
              <a:rPr dirty="0" err="1"/>
              <a:t>defisit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Rotasyon</a:t>
            </a:r>
            <a:r>
              <a:rPr dirty="0"/>
              <a:t> </a:t>
            </a:r>
            <a:r>
              <a:rPr dirty="0" err="1"/>
              <a:t>deformitesi</a:t>
            </a:r>
            <a:r>
              <a:rPr dirty="0"/>
              <a:t> / </a:t>
            </a:r>
            <a:r>
              <a:rPr dirty="0" err="1"/>
              <a:t>instabil</a:t>
            </a:r>
            <a:r>
              <a:rPr dirty="0"/>
              <a:t> </a:t>
            </a:r>
            <a:r>
              <a:rPr dirty="0" err="1"/>
              <a:t>eklem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Eşlik</a:t>
            </a:r>
            <a:r>
              <a:rPr dirty="0"/>
              <a:t> </a:t>
            </a:r>
            <a:r>
              <a:rPr dirty="0" err="1"/>
              <a:t>eden</a:t>
            </a:r>
            <a:r>
              <a:rPr dirty="0"/>
              <a:t> tendon-</a:t>
            </a:r>
            <a:r>
              <a:rPr dirty="0" err="1"/>
              <a:t>sinir</a:t>
            </a:r>
            <a:r>
              <a:rPr dirty="0"/>
              <a:t> </a:t>
            </a:r>
            <a:r>
              <a:rPr dirty="0" err="1"/>
              <a:t>yaralanması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Redüksiyon </a:t>
            </a:r>
            <a:r>
              <a:rPr dirty="0" err="1"/>
              <a:t>sonrası</a:t>
            </a:r>
            <a:r>
              <a:rPr dirty="0"/>
              <a:t> </a:t>
            </a:r>
            <a:r>
              <a:rPr dirty="0" err="1"/>
              <a:t>stabil</a:t>
            </a:r>
            <a:r>
              <a:rPr dirty="0"/>
              <a:t> </a:t>
            </a:r>
            <a:r>
              <a:rPr dirty="0" err="1"/>
              <a:t>değilse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2370DCE-8F25-D29C-8D27-1BD55F176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4" y="3590945"/>
            <a:ext cx="3679486" cy="2995707"/>
          </a:xfrm>
          <a:prstGeom prst="rect">
            <a:avLst/>
          </a:prstGeom>
        </p:spPr>
      </p:pic>
      <p:sp>
        <p:nvSpPr>
          <p:cNvPr id="5" name="Aşağı Ok 4">
            <a:extLst>
              <a:ext uri="{FF2B5EF4-FFF2-40B4-BE49-F238E27FC236}">
                <a16:creationId xmlns:a16="http://schemas.microsoft.com/office/drawing/2014/main" id="{DF5073D7-4FEA-6784-0B55-D963441C1CAB}"/>
              </a:ext>
            </a:extLst>
          </p:cNvPr>
          <p:cNvSpPr/>
          <p:nvPr/>
        </p:nvSpPr>
        <p:spPr>
          <a:xfrm rot="20820854">
            <a:off x="2582132" y="5069197"/>
            <a:ext cx="124826" cy="10237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Aşağı Ok 6">
            <a:extLst>
              <a:ext uri="{FF2B5EF4-FFF2-40B4-BE49-F238E27FC236}">
                <a16:creationId xmlns:a16="http://schemas.microsoft.com/office/drawing/2014/main" id="{F80C1BC9-02B3-195D-B56C-9076EA52A963}"/>
              </a:ext>
            </a:extLst>
          </p:cNvPr>
          <p:cNvSpPr/>
          <p:nvPr/>
        </p:nvSpPr>
        <p:spPr>
          <a:xfrm rot="21255130">
            <a:off x="2738370" y="5053014"/>
            <a:ext cx="124826" cy="10237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Aşağı Ok 7">
            <a:extLst>
              <a:ext uri="{FF2B5EF4-FFF2-40B4-BE49-F238E27FC236}">
                <a16:creationId xmlns:a16="http://schemas.microsoft.com/office/drawing/2014/main" id="{C86BAB27-7D2F-5387-5399-EDB03E95A43B}"/>
              </a:ext>
            </a:extLst>
          </p:cNvPr>
          <p:cNvSpPr/>
          <p:nvPr/>
        </p:nvSpPr>
        <p:spPr>
          <a:xfrm rot="492125">
            <a:off x="2950557" y="5066462"/>
            <a:ext cx="124826" cy="10237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Aşağı Ok 8">
            <a:extLst>
              <a:ext uri="{FF2B5EF4-FFF2-40B4-BE49-F238E27FC236}">
                <a16:creationId xmlns:a16="http://schemas.microsoft.com/office/drawing/2014/main" id="{936C05CA-FBB6-7F57-F333-D69D903F11A1}"/>
              </a:ext>
            </a:extLst>
          </p:cNvPr>
          <p:cNvSpPr/>
          <p:nvPr/>
        </p:nvSpPr>
        <p:spPr>
          <a:xfrm rot="1121795">
            <a:off x="3154687" y="5125590"/>
            <a:ext cx="124826" cy="10237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126C21D-F3A4-4235-8682-250DDDADC420}"/>
              </a:ext>
            </a:extLst>
          </p:cNvPr>
          <p:cNvSpPr/>
          <p:nvPr/>
        </p:nvSpPr>
        <p:spPr>
          <a:xfrm>
            <a:off x="2620677" y="6039304"/>
            <a:ext cx="457200" cy="345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4F56A19B-02DB-EEB4-4A24-F94338545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59" y="3490274"/>
            <a:ext cx="2343831" cy="3093088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4E157BA-8E64-8A13-E914-9E2C10536F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74" t="9778"/>
          <a:stretch>
            <a:fillRect/>
          </a:stretch>
        </p:blipFill>
        <p:spPr>
          <a:xfrm>
            <a:off x="7216527" y="2496962"/>
            <a:ext cx="2319143" cy="37585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B2E43EA-CB74-C90E-9074-0938B7EE07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229" r="21411"/>
          <a:stretch>
            <a:fillRect/>
          </a:stretch>
        </p:blipFill>
        <p:spPr>
          <a:xfrm>
            <a:off x="9673473" y="2057399"/>
            <a:ext cx="2286495" cy="4525963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CA8460F-BD20-0030-E4D3-07AD69353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Enfeksiyon &amp; Isırık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En masum görünen, en kötü sonuç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5593F70-1DBB-4BF0-FE5B-1DAD46A6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Fight bite (MCP dorsal)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Küçük delik = eklem/tendon kılıfı kontaminasyonu olabilir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İrrigasyon + antibiyotik düşün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Erken konsültasyon; kapatmadan önce iki kez düşün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C321F46-9522-B5AC-0B9A-FDFA14DB8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0960" y="2472379"/>
            <a:ext cx="2879725" cy="479296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0443326-DFC1-16D4-13CF-499F57737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37550" y="3167756"/>
            <a:ext cx="3260728" cy="341560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2152174-75A9-B1F8-966A-14E912508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6156" y="3280842"/>
            <a:ext cx="3301505" cy="293660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5684" y="2377440"/>
            <a:ext cx="3830151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rPr dirty="0" err="1"/>
              <a:t>Amputasyon</a:t>
            </a:r>
            <a:r>
              <a:rPr dirty="0"/>
              <a:t> </a:t>
            </a:r>
            <a:endParaRPr lang="tr-TR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Dakika hesabı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EDD005B-116D-F1B0-F50F-D61BFEC7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İlk yardım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200" dirty="0"/>
              <a:t>Kanama </a:t>
            </a:r>
            <a:r>
              <a:rPr sz="2200" dirty="0" err="1"/>
              <a:t>kontrolü</a:t>
            </a:r>
            <a:r>
              <a:rPr sz="2200" dirty="0"/>
              <a:t> + NV </a:t>
            </a:r>
            <a:r>
              <a:rPr sz="2200" dirty="0" err="1"/>
              <a:t>değerlendirme</a:t>
            </a:r>
            <a:endParaRPr sz="2200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200" dirty="0"/>
              <a:t>Kopan </a:t>
            </a:r>
            <a:r>
              <a:rPr sz="2200" dirty="0" err="1"/>
              <a:t>parçayı</a:t>
            </a:r>
            <a:r>
              <a:rPr sz="2200" dirty="0"/>
              <a:t> </a:t>
            </a:r>
            <a:r>
              <a:rPr sz="2200" dirty="0" err="1"/>
              <a:t>nemli</a:t>
            </a:r>
            <a:r>
              <a:rPr sz="2200" dirty="0"/>
              <a:t> </a:t>
            </a:r>
            <a:r>
              <a:rPr sz="2200" dirty="0" err="1"/>
              <a:t>gazlı</a:t>
            </a:r>
            <a:r>
              <a:rPr sz="2200" dirty="0"/>
              <a:t> bez + </a:t>
            </a:r>
            <a:r>
              <a:rPr sz="2200" dirty="0" err="1"/>
              <a:t>poşet</a:t>
            </a:r>
            <a:r>
              <a:rPr sz="2200" dirty="0"/>
              <a:t> + </a:t>
            </a:r>
            <a:r>
              <a:rPr sz="2200" dirty="0" err="1"/>
              <a:t>buz</a:t>
            </a:r>
            <a:r>
              <a:rPr sz="2200" dirty="0"/>
              <a:t> (</a:t>
            </a:r>
            <a:r>
              <a:rPr sz="2200" dirty="0" err="1"/>
              <a:t>direkt</a:t>
            </a:r>
            <a:r>
              <a:rPr sz="2200" dirty="0"/>
              <a:t> </a:t>
            </a:r>
            <a:r>
              <a:rPr sz="2200" dirty="0" err="1"/>
              <a:t>buz</a:t>
            </a:r>
            <a:r>
              <a:rPr sz="2200" dirty="0"/>
              <a:t> </a:t>
            </a:r>
            <a:r>
              <a:rPr sz="2200" dirty="0" err="1"/>
              <a:t>değil</a:t>
            </a:r>
            <a:r>
              <a:rPr sz="2200"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200" dirty="0"/>
              <a:t>Erken </a:t>
            </a:r>
            <a:r>
              <a:rPr sz="2200" dirty="0" err="1"/>
              <a:t>replantasyon</a:t>
            </a:r>
            <a:r>
              <a:rPr sz="2200" dirty="0"/>
              <a:t> </a:t>
            </a:r>
            <a:r>
              <a:rPr sz="2200" dirty="0" err="1"/>
              <a:t>merkezi</a:t>
            </a:r>
            <a:r>
              <a:rPr sz="2200" dirty="0"/>
              <a:t> </a:t>
            </a:r>
            <a:r>
              <a:rPr sz="2200" dirty="0" err="1"/>
              <a:t>ile</a:t>
            </a:r>
            <a:r>
              <a:rPr sz="2200" dirty="0"/>
              <a:t> </a:t>
            </a:r>
            <a:r>
              <a:rPr sz="2200" dirty="0" err="1"/>
              <a:t>iletişim</a:t>
            </a:r>
            <a:r>
              <a:rPr sz="2200" dirty="0"/>
              <a:t>/</a:t>
            </a:r>
            <a:r>
              <a:rPr sz="2200" dirty="0" err="1"/>
              <a:t>transfe</a:t>
            </a:r>
            <a:r>
              <a:rPr lang="tr-TR" sz="2200" dirty="0"/>
              <a:t>r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200" dirty="0"/>
              <a:t>Sıcak </a:t>
            </a:r>
            <a:r>
              <a:rPr lang="tr-TR" sz="2200" dirty="0" err="1"/>
              <a:t>iskemi</a:t>
            </a:r>
            <a:r>
              <a:rPr lang="tr-TR" sz="2200" dirty="0"/>
              <a:t> süresi 6 saat, soğuk </a:t>
            </a:r>
            <a:r>
              <a:rPr lang="tr-TR" sz="2200" dirty="0" err="1"/>
              <a:t>iskemi</a:t>
            </a:r>
            <a:r>
              <a:rPr lang="tr-TR" sz="2200" dirty="0"/>
              <a:t> 24 saat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endParaRPr sz="22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5E6088B-2FCB-0E26-5844-2452B3DC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10" t="11819" r="30670" b="30783"/>
          <a:stretch>
            <a:fillRect/>
          </a:stretch>
        </p:blipFill>
        <p:spPr>
          <a:xfrm rot="5400000">
            <a:off x="107148" y="3934248"/>
            <a:ext cx="2834319" cy="246391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9CA1BD3-D75A-2C3C-727D-A418B618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620" t="20805" r="29140" b="31291"/>
          <a:stretch>
            <a:fillRect/>
          </a:stretch>
        </p:blipFill>
        <p:spPr>
          <a:xfrm rot="5400000">
            <a:off x="2670353" y="3934247"/>
            <a:ext cx="2965428" cy="246391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42F5266-7B36-2B30-9FC8-E5C15F72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76" t="31122" r="27809" b="20975"/>
          <a:stretch>
            <a:fillRect/>
          </a:stretch>
        </p:blipFill>
        <p:spPr>
          <a:xfrm rot="5400000">
            <a:off x="6070701" y="3549304"/>
            <a:ext cx="3887269" cy="260005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00C7D2B9-FF57-8197-55C0-6F6B77CFD0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85" t="30733" r="27048" b="26973"/>
          <a:stretch>
            <a:fillRect/>
          </a:stretch>
        </p:blipFill>
        <p:spPr>
          <a:xfrm rot="5400000">
            <a:off x="8828882" y="3721368"/>
            <a:ext cx="3886439" cy="225509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8321868-45FA-4B82-248D-21A1A0059E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750CE-C8D0-61E0-AAA5-DFC592595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5D7334E7-D68D-7FAF-1C78-B78FF44D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439" y="776232"/>
            <a:ext cx="7775121" cy="530553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5AE1C3A-BBD8-4D3A-0BF5-33E55A44C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37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2377440"/>
            <a:ext cx="10332720" cy="10972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t>Taburculuk &amp; Kapanış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3657600"/>
            <a:ext cx="10332720" cy="7315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600">
                <a:solidFill>
                  <a:srgbClr val="505050"/>
                </a:solidFill>
                <a:latin typeface="Calibri"/>
              </a:defRPr>
            </a:pPr>
            <a:r>
              <a:t>Plan yoksa hasta geri gelir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90E3EAC-6CA6-C7D8-4165-3B81F2920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5020-0EA1-5751-E34F-25450DD0D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8F213-9691-DDD2-0CA6-3670066E8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63" y="353923"/>
            <a:ext cx="8229600" cy="1143000"/>
          </a:xfrm>
        </p:spPr>
        <p:txBody>
          <a:bodyPr/>
          <a:lstStyle/>
          <a:p>
            <a:r>
              <a:t>Yaklaşımın omurgası: 6 adım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323164F-13D9-736B-FD70-1A1FEB0EB3E4}"/>
              </a:ext>
            </a:extLst>
          </p:cNvPr>
          <p:cNvSpPr txBox="1"/>
          <p:nvPr/>
        </p:nvSpPr>
        <p:spPr>
          <a:xfrm>
            <a:off x="649706" y="1852863"/>
            <a:ext cx="33447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1) Kanama–ağrı kontrolü + yüzük çıkar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E22E07B-ED6A-8764-9AA6-4A0568AD83BE}"/>
              </a:ext>
            </a:extLst>
          </p:cNvPr>
          <p:cNvSpPr txBox="1"/>
          <p:nvPr/>
        </p:nvSpPr>
        <p:spPr>
          <a:xfrm>
            <a:off x="5025189" y="1852863"/>
            <a:ext cx="21416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2) Mekanizma (tanının yarısı)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F7410A0-9815-8912-8850-C7B03BA821EA}"/>
              </a:ext>
            </a:extLst>
          </p:cNvPr>
          <p:cNvSpPr txBox="1"/>
          <p:nvPr/>
        </p:nvSpPr>
        <p:spPr>
          <a:xfrm>
            <a:off x="8939463" y="1852863"/>
            <a:ext cx="28635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3) </a:t>
            </a:r>
            <a:r>
              <a:rPr lang="tr-TR" sz="2600" dirty="0" err="1"/>
              <a:t>Inspect</a:t>
            </a:r>
            <a:r>
              <a:rPr lang="tr-TR" sz="2600" dirty="0"/>
              <a:t> (deformite, şişlik, açık yara)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2D7554E-6236-DA55-262C-A1482AAF0186}"/>
              </a:ext>
            </a:extLst>
          </p:cNvPr>
          <p:cNvSpPr txBox="1"/>
          <p:nvPr/>
        </p:nvSpPr>
        <p:spPr>
          <a:xfrm>
            <a:off x="8979568" y="4735960"/>
            <a:ext cx="32124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4) Nörovasküler (duyu–motor–kapiller dolum)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F8C43532-103E-5FDC-A490-D60CE482F1E2}"/>
              </a:ext>
            </a:extLst>
          </p:cNvPr>
          <p:cNvSpPr txBox="1"/>
          <p:nvPr/>
        </p:nvSpPr>
        <p:spPr>
          <a:xfrm>
            <a:off x="5029199" y="4777918"/>
            <a:ext cx="32044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5) Tendon testleri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4789463-5398-A5DB-66DF-E05CC4B04149}"/>
              </a:ext>
            </a:extLst>
          </p:cNvPr>
          <p:cNvSpPr txBox="1"/>
          <p:nvPr/>
        </p:nvSpPr>
        <p:spPr>
          <a:xfrm>
            <a:off x="276726" y="4747686"/>
            <a:ext cx="35613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/>
              <a:t>6) Görüntüleme + splint + plan + konsültasyon</a:t>
            </a:r>
          </a:p>
        </p:txBody>
      </p:sp>
      <p:sp>
        <p:nvSpPr>
          <p:cNvPr id="10" name="Sağ Ok 9">
            <a:extLst>
              <a:ext uri="{FF2B5EF4-FFF2-40B4-BE49-F238E27FC236}">
                <a16:creationId xmlns:a16="http://schemas.microsoft.com/office/drawing/2014/main" id="{3965AE35-A4C7-A709-3CD1-0DCC99DE0094}"/>
              </a:ext>
            </a:extLst>
          </p:cNvPr>
          <p:cNvSpPr/>
          <p:nvPr/>
        </p:nvSpPr>
        <p:spPr>
          <a:xfrm>
            <a:off x="3838074" y="2093495"/>
            <a:ext cx="1010652" cy="405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>
            <a:extLst>
              <a:ext uri="{FF2B5EF4-FFF2-40B4-BE49-F238E27FC236}">
                <a16:creationId xmlns:a16="http://schemas.microsoft.com/office/drawing/2014/main" id="{3A1A2426-A40F-0E44-C0B7-448F6F8AFBE0}"/>
              </a:ext>
            </a:extLst>
          </p:cNvPr>
          <p:cNvSpPr/>
          <p:nvPr/>
        </p:nvSpPr>
        <p:spPr>
          <a:xfrm>
            <a:off x="7547810" y="2122040"/>
            <a:ext cx="1010652" cy="405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>
            <a:extLst>
              <a:ext uri="{FF2B5EF4-FFF2-40B4-BE49-F238E27FC236}">
                <a16:creationId xmlns:a16="http://schemas.microsoft.com/office/drawing/2014/main" id="{02322A79-DB5C-2D3B-47D4-B068A213D20B}"/>
              </a:ext>
            </a:extLst>
          </p:cNvPr>
          <p:cNvSpPr/>
          <p:nvPr/>
        </p:nvSpPr>
        <p:spPr>
          <a:xfrm rot="5400000">
            <a:off x="9964595" y="3697804"/>
            <a:ext cx="727178" cy="2986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>
            <a:extLst>
              <a:ext uri="{FF2B5EF4-FFF2-40B4-BE49-F238E27FC236}">
                <a16:creationId xmlns:a16="http://schemas.microsoft.com/office/drawing/2014/main" id="{58AEA420-A86A-1670-A92F-1780E85A131D}"/>
              </a:ext>
            </a:extLst>
          </p:cNvPr>
          <p:cNvSpPr/>
          <p:nvPr/>
        </p:nvSpPr>
        <p:spPr>
          <a:xfrm rot="10800000">
            <a:off x="7818804" y="4818494"/>
            <a:ext cx="1010652" cy="405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Ok 13">
            <a:extLst>
              <a:ext uri="{FF2B5EF4-FFF2-40B4-BE49-F238E27FC236}">
                <a16:creationId xmlns:a16="http://schemas.microsoft.com/office/drawing/2014/main" id="{851CD30C-CEBC-79EE-C221-1C7AE47516A1}"/>
              </a:ext>
            </a:extLst>
          </p:cNvPr>
          <p:cNvSpPr/>
          <p:nvPr/>
        </p:nvSpPr>
        <p:spPr>
          <a:xfrm rot="10800000">
            <a:off x="3748808" y="4864662"/>
            <a:ext cx="1010652" cy="40569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5D7D6F-15D2-F12A-A3BE-B688584BD99C}"/>
              </a:ext>
            </a:extLst>
          </p:cNvPr>
          <p:cNvSpPr/>
          <p:nvPr/>
        </p:nvSpPr>
        <p:spPr>
          <a:xfrm>
            <a:off x="133380" y="4428309"/>
            <a:ext cx="3561347" cy="1531376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2F4BD6-95EE-918E-2E11-D880269044D1}"/>
              </a:ext>
            </a:extLst>
          </p:cNvPr>
          <p:cNvSpPr/>
          <p:nvPr/>
        </p:nvSpPr>
        <p:spPr>
          <a:xfrm>
            <a:off x="276725" y="1672877"/>
            <a:ext cx="3561347" cy="1289346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EA2BC9-BC85-50FD-E2BF-E4FDBAD2BFCE}"/>
              </a:ext>
            </a:extLst>
          </p:cNvPr>
          <p:cNvSpPr/>
          <p:nvPr/>
        </p:nvSpPr>
        <p:spPr>
          <a:xfrm>
            <a:off x="4892926" y="1672877"/>
            <a:ext cx="2530586" cy="1289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2AE4DB-9761-6ED0-D2E1-0ABC454A9A68}"/>
              </a:ext>
            </a:extLst>
          </p:cNvPr>
          <p:cNvSpPr/>
          <p:nvPr/>
        </p:nvSpPr>
        <p:spPr>
          <a:xfrm>
            <a:off x="8558462" y="1672876"/>
            <a:ext cx="3244517" cy="170158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24932F-DE01-2E66-A022-6580A7312CDA}"/>
              </a:ext>
            </a:extLst>
          </p:cNvPr>
          <p:cNvSpPr/>
          <p:nvPr/>
        </p:nvSpPr>
        <p:spPr>
          <a:xfrm>
            <a:off x="8788557" y="4342996"/>
            <a:ext cx="3270064" cy="1988337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DEB9A84-A9D6-2E15-A027-39EE72B7171C}"/>
              </a:ext>
            </a:extLst>
          </p:cNvPr>
          <p:cNvSpPr/>
          <p:nvPr/>
        </p:nvSpPr>
        <p:spPr>
          <a:xfrm>
            <a:off x="4816646" y="4255656"/>
            <a:ext cx="2923675" cy="1531376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0DD030-6A3A-F904-3700-EB91C583F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95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Taburculuk paketi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Elevasyon</a:t>
            </a:r>
            <a:r>
              <a:rPr dirty="0"/>
              <a:t> + </a:t>
            </a:r>
            <a:r>
              <a:rPr dirty="0" err="1"/>
              <a:t>buz</a:t>
            </a:r>
            <a:r>
              <a:rPr dirty="0"/>
              <a:t> (</a:t>
            </a:r>
            <a:r>
              <a:rPr dirty="0" err="1"/>
              <a:t>aralıklı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Atel</a:t>
            </a:r>
            <a:r>
              <a:rPr dirty="0"/>
              <a:t> </a:t>
            </a:r>
            <a:r>
              <a:rPr dirty="0" err="1"/>
              <a:t>bakımı</a:t>
            </a:r>
            <a:r>
              <a:rPr dirty="0"/>
              <a:t> </a:t>
            </a:r>
            <a:r>
              <a:rPr dirty="0" err="1"/>
              <a:t>ve</a:t>
            </a:r>
            <a:r>
              <a:rPr dirty="0"/>
              <a:t> kuru </a:t>
            </a:r>
            <a:r>
              <a:rPr dirty="0" err="1"/>
              <a:t>tutma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Ağrı</a:t>
            </a:r>
            <a:r>
              <a:rPr dirty="0"/>
              <a:t> </a:t>
            </a:r>
            <a:r>
              <a:rPr dirty="0" err="1"/>
              <a:t>kontrolü</a:t>
            </a:r>
            <a:r>
              <a:rPr dirty="0"/>
              <a:t> </a:t>
            </a:r>
            <a:r>
              <a:rPr dirty="0" err="1"/>
              <a:t>planı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Kontrol</a:t>
            </a:r>
            <a:r>
              <a:rPr dirty="0"/>
              <a:t> </a:t>
            </a:r>
            <a:r>
              <a:rPr dirty="0" err="1"/>
              <a:t>zamanı</a:t>
            </a:r>
            <a:r>
              <a:rPr dirty="0"/>
              <a:t> (net </a:t>
            </a:r>
            <a:r>
              <a:rPr dirty="0" err="1"/>
              <a:t>tarih</a:t>
            </a:r>
            <a:r>
              <a:rPr dirty="0"/>
              <a:t>/</a:t>
            </a:r>
            <a:r>
              <a:rPr dirty="0" err="1"/>
              <a:t>saat</a:t>
            </a:r>
            <a:r>
              <a:rPr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Geri </a:t>
            </a:r>
            <a:r>
              <a:rPr dirty="0" err="1"/>
              <a:t>dönüş</a:t>
            </a:r>
            <a:r>
              <a:rPr dirty="0"/>
              <a:t> </a:t>
            </a:r>
            <a:r>
              <a:rPr dirty="0" err="1"/>
              <a:t>kriterleri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5ACB145-1F30-C78E-F5AC-292B1F73D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51809"/>
            <a:ext cx="5435600" cy="35814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9303C30-AE21-9F7B-47CB-6C5E4C0B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Geri dönüş kriterleri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Artan ağrı/şişlik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Uyuşma/karıncalanma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Soğukluk–solukluk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Ateş, akıntı, kızarıklık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t>Hareket kaybı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5CFADA8-0CDE-0BF0-104C-0121D0EA9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El </a:t>
            </a:r>
            <a:r>
              <a:rPr dirty="0" err="1"/>
              <a:t>Kesisi</a:t>
            </a:r>
            <a:r>
              <a:rPr dirty="0"/>
              <a:t> </a:t>
            </a:r>
            <a:r>
              <a:rPr dirty="0" err="1"/>
              <a:t>Konsültasyonu</a:t>
            </a:r>
            <a:r>
              <a:rPr dirty="0"/>
              <a:t>: </a:t>
            </a:r>
            <a:r>
              <a:rPr dirty="0" err="1"/>
              <a:t>İçerik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1612881" cy="4525963"/>
          </a:xfrm>
        </p:spPr>
        <p:txBody>
          <a:bodyPr>
            <a:normAutofit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3000" dirty="0" err="1"/>
              <a:t>Yaş</a:t>
            </a:r>
            <a:r>
              <a:rPr sz="3000" dirty="0"/>
              <a:t>, dominant </a:t>
            </a:r>
            <a:r>
              <a:rPr sz="3000" dirty="0" err="1"/>
              <a:t>el</a:t>
            </a:r>
            <a:r>
              <a:rPr sz="3000" dirty="0"/>
              <a:t>, </a:t>
            </a:r>
            <a:r>
              <a:rPr sz="3000" dirty="0" err="1"/>
              <a:t>yaralanma</a:t>
            </a:r>
            <a:r>
              <a:rPr sz="3000" dirty="0"/>
              <a:t> </a:t>
            </a:r>
            <a:r>
              <a:rPr sz="3000" dirty="0" err="1"/>
              <a:t>saati</a:t>
            </a:r>
            <a:r>
              <a:rPr sz="3000" dirty="0"/>
              <a:t>, </a:t>
            </a:r>
            <a:r>
              <a:rPr sz="3000" dirty="0" err="1"/>
              <a:t>mekanizma</a:t>
            </a:r>
            <a:r>
              <a:rPr sz="3000" dirty="0"/>
              <a:t>, </a:t>
            </a:r>
            <a:r>
              <a:rPr sz="3000" dirty="0" err="1"/>
              <a:t>kontaminasyon</a:t>
            </a:r>
            <a:r>
              <a:rPr sz="3000" dirty="0"/>
              <a:t> (cam/</a:t>
            </a:r>
            <a:r>
              <a:rPr sz="3000" dirty="0" err="1"/>
              <a:t>ısırık</a:t>
            </a:r>
            <a:r>
              <a:rPr sz="3000" dirty="0"/>
              <a:t>/</a:t>
            </a:r>
            <a:r>
              <a:rPr sz="3000" dirty="0" err="1"/>
              <a:t>iş</a:t>
            </a:r>
            <a:r>
              <a:rPr sz="3000" dirty="0"/>
              <a:t> </a:t>
            </a:r>
            <a:r>
              <a:rPr sz="3000" dirty="0" err="1"/>
              <a:t>kazası</a:t>
            </a:r>
            <a:r>
              <a:rPr sz="3000"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3000" dirty="0" err="1"/>
              <a:t>Tetanoz</a:t>
            </a:r>
            <a:r>
              <a:rPr sz="3000" dirty="0"/>
              <a:t>, </a:t>
            </a:r>
            <a:r>
              <a:rPr sz="3000" dirty="0" err="1"/>
              <a:t>antikoagülan</a:t>
            </a:r>
            <a:r>
              <a:rPr sz="3000" dirty="0"/>
              <a:t>/DM, ek </a:t>
            </a:r>
            <a:r>
              <a:rPr sz="3000" dirty="0" err="1"/>
              <a:t>yaralanma</a:t>
            </a:r>
            <a:r>
              <a:rPr sz="3000" dirty="0"/>
              <a:t> (</a:t>
            </a:r>
            <a:r>
              <a:rPr sz="3000" dirty="0" err="1"/>
              <a:t>kırık</a:t>
            </a:r>
            <a:r>
              <a:rPr sz="3000" dirty="0"/>
              <a:t>/</a:t>
            </a:r>
            <a:r>
              <a:rPr sz="3000" dirty="0" err="1"/>
              <a:t>çoklu</a:t>
            </a:r>
            <a:r>
              <a:rPr sz="3000" dirty="0"/>
              <a:t> </a:t>
            </a:r>
            <a:r>
              <a:rPr sz="3000" dirty="0" err="1"/>
              <a:t>travma</a:t>
            </a:r>
            <a:r>
              <a:rPr sz="3000" dirty="0"/>
              <a:t>)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3000" dirty="0"/>
              <a:t>Yara </a:t>
            </a:r>
            <a:r>
              <a:rPr sz="3000" dirty="0" err="1"/>
              <a:t>yeri</a:t>
            </a:r>
            <a:r>
              <a:rPr sz="3000" dirty="0"/>
              <a:t>–</a:t>
            </a:r>
            <a:r>
              <a:rPr sz="3000" dirty="0" err="1"/>
              <a:t>uzunluk</a:t>
            </a:r>
            <a:r>
              <a:rPr sz="3000" dirty="0"/>
              <a:t>–</a:t>
            </a:r>
            <a:r>
              <a:rPr sz="3000" dirty="0" err="1"/>
              <a:t>derinlik</a:t>
            </a:r>
            <a:r>
              <a:rPr sz="3000" dirty="0"/>
              <a:t>; NV (</a:t>
            </a:r>
            <a:r>
              <a:rPr sz="3000" dirty="0" err="1"/>
              <a:t>kapiller</a:t>
            </a:r>
            <a:r>
              <a:rPr sz="3000" dirty="0"/>
              <a:t> </a:t>
            </a:r>
            <a:r>
              <a:rPr sz="3000" dirty="0" err="1"/>
              <a:t>dolum</a:t>
            </a:r>
            <a:r>
              <a:rPr sz="3000" dirty="0"/>
              <a:t>/</a:t>
            </a:r>
            <a:r>
              <a:rPr sz="3000" dirty="0" err="1"/>
              <a:t>ısı</a:t>
            </a:r>
            <a:r>
              <a:rPr sz="3000" dirty="0"/>
              <a:t>/</a:t>
            </a:r>
            <a:r>
              <a:rPr sz="3000" dirty="0" err="1"/>
              <a:t>renk</a:t>
            </a:r>
            <a:r>
              <a:rPr sz="3000" dirty="0"/>
              <a:t> + </a:t>
            </a:r>
            <a:r>
              <a:rPr sz="3000" dirty="0" err="1"/>
              <a:t>duyu</a:t>
            </a:r>
            <a:r>
              <a:rPr sz="3000" dirty="0"/>
              <a:t>) + motor; FDP/FDS/</a:t>
            </a:r>
            <a:r>
              <a:rPr sz="3000" dirty="0" err="1"/>
              <a:t>ekstansör</a:t>
            </a:r>
            <a:r>
              <a:rPr sz="3000" dirty="0"/>
              <a:t> </a:t>
            </a:r>
            <a:r>
              <a:rPr sz="3000" dirty="0" err="1"/>
              <a:t>testleri</a:t>
            </a:r>
            <a:endParaRPr sz="3000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3000" dirty="0"/>
              <a:t>Ne </a:t>
            </a:r>
            <a:r>
              <a:rPr sz="3000" dirty="0" err="1"/>
              <a:t>istiyorsun</a:t>
            </a:r>
            <a:r>
              <a:rPr sz="3000" dirty="0"/>
              <a:t>? “Acil </a:t>
            </a:r>
            <a:r>
              <a:rPr sz="3000" dirty="0" err="1"/>
              <a:t>değerlendirme</a:t>
            </a:r>
            <a:r>
              <a:rPr sz="3000" dirty="0"/>
              <a:t> mi /</a:t>
            </a:r>
            <a:r>
              <a:rPr lang="tr-TR" sz="3000" dirty="0"/>
              <a:t> Uzman görüşü mü / sevk açısından değerlendirme mi </a:t>
            </a:r>
            <a:r>
              <a:rPr sz="3000" dirty="0"/>
              <a:t>?</a:t>
            </a:r>
            <a:r>
              <a:rPr lang="tr-TR" sz="3000" dirty="0"/>
              <a:t> Vb. </a:t>
            </a:r>
            <a:r>
              <a:rPr sz="3000" dirty="0"/>
              <a:t>”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3000" dirty="0"/>
              <a:t>Ek: </a:t>
            </a:r>
            <a:r>
              <a:rPr lang="tr-TR" sz="3000" dirty="0"/>
              <a:t>İ</a:t>
            </a:r>
            <a:r>
              <a:rPr sz="3000" dirty="0" err="1"/>
              <a:t>şlem</a:t>
            </a:r>
            <a:r>
              <a:rPr sz="3000" dirty="0"/>
              <a:t> </a:t>
            </a:r>
            <a:r>
              <a:rPr sz="3000" dirty="0" err="1"/>
              <a:t>öncesi</a:t>
            </a:r>
            <a:r>
              <a:rPr sz="3000" dirty="0"/>
              <a:t>–</a:t>
            </a:r>
            <a:r>
              <a:rPr sz="3000" dirty="0" err="1"/>
              <a:t>sonrası</a:t>
            </a:r>
            <a:r>
              <a:rPr sz="3000" dirty="0"/>
              <a:t> NV </a:t>
            </a:r>
            <a:r>
              <a:rPr sz="3000" dirty="0" err="1"/>
              <a:t>kaydı</a:t>
            </a:r>
            <a:r>
              <a:rPr sz="3000" dirty="0"/>
              <a:t>, </a:t>
            </a:r>
            <a:r>
              <a:rPr sz="3000" dirty="0" err="1"/>
              <a:t>grafi</a:t>
            </a:r>
            <a:r>
              <a:rPr sz="3000" dirty="0"/>
              <a:t>/USG (</a:t>
            </a:r>
            <a:r>
              <a:rPr sz="3000" dirty="0" err="1"/>
              <a:t>yabancı</a:t>
            </a:r>
            <a:r>
              <a:rPr sz="3000" dirty="0"/>
              <a:t> </a:t>
            </a:r>
            <a:r>
              <a:rPr sz="3000" dirty="0" err="1"/>
              <a:t>cisim</a:t>
            </a:r>
            <a:r>
              <a:rPr sz="3000" dirty="0"/>
              <a:t>/</a:t>
            </a:r>
            <a:r>
              <a:rPr sz="3000" dirty="0" err="1"/>
              <a:t>kırık</a:t>
            </a:r>
            <a:r>
              <a:rPr sz="3000" dirty="0"/>
              <a:t>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415173-44C6-A3EE-7529-F3A791819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6B6F8-C134-234A-3177-C36D0E67C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F80E86D-3F8B-5818-6A2B-03CF390F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36" b="-1579"/>
          <a:stretch>
            <a:fillRect/>
          </a:stretch>
        </p:blipFill>
        <p:spPr>
          <a:xfrm>
            <a:off x="2819646" y="584468"/>
            <a:ext cx="6552708" cy="5689064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0BB4289-FED3-7E76-98F4-E9FAB256F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7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Konsültasyon</a:t>
            </a:r>
            <a:r>
              <a:rPr dirty="0"/>
              <a:t> </a:t>
            </a:r>
            <a:r>
              <a:rPr dirty="0" err="1"/>
              <a:t>Kalitesi</a:t>
            </a:r>
            <a:r>
              <a:rPr dirty="0"/>
              <a:t>: </a:t>
            </a:r>
            <a:r>
              <a:rPr dirty="0" err="1"/>
              <a:t>Kötü</a:t>
            </a:r>
            <a:r>
              <a:rPr dirty="0"/>
              <a:t> vs İyi (Örnek)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11469189" cy="4525963"/>
          </a:xfrm>
        </p:spPr>
        <p:txBody>
          <a:bodyPr>
            <a:normAutofit lnSpcReduction="10000"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KÖTÜ: “</a:t>
            </a:r>
            <a:r>
              <a:rPr lang="tr-TR" dirty="0"/>
              <a:t>Parmakta kesi ? </a:t>
            </a:r>
            <a:r>
              <a:rPr lang="tr-TR" dirty="0" err="1"/>
              <a:t>frk</a:t>
            </a:r>
            <a:r>
              <a:rPr lang="tr-TR" dirty="0"/>
              <a:t> , </a:t>
            </a:r>
            <a:r>
              <a:rPr lang="tr-TR" dirty="0" err="1"/>
              <a:t>tdro</a:t>
            </a:r>
            <a:r>
              <a:rPr lang="tr-TR" dirty="0"/>
              <a:t> </a:t>
            </a:r>
            <a:r>
              <a:rPr dirty="0"/>
              <a:t>”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Neden</a:t>
            </a:r>
            <a:r>
              <a:rPr dirty="0"/>
              <a:t> </a:t>
            </a:r>
            <a:r>
              <a:rPr lang="tr-TR" dirty="0"/>
              <a:t>kötü</a:t>
            </a:r>
            <a:r>
              <a:rPr dirty="0"/>
              <a:t>:</a:t>
            </a:r>
            <a:r>
              <a:rPr lang="tr-TR" dirty="0"/>
              <a:t> Hikaye yok,</a:t>
            </a:r>
            <a:r>
              <a:rPr dirty="0"/>
              <a:t> </a:t>
            </a:r>
            <a:r>
              <a:rPr dirty="0" err="1"/>
              <a:t>Mekanizma</a:t>
            </a:r>
            <a:r>
              <a:rPr dirty="0"/>
              <a:t> yok, NV yok, tendon yok, </a:t>
            </a:r>
            <a:r>
              <a:rPr dirty="0" err="1"/>
              <a:t>görüntüleme</a:t>
            </a:r>
            <a:r>
              <a:rPr dirty="0"/>
              <a:t> yok, ne </a:t>
            </a:r>
            <a:r>
              <a:rPr dirty="0" err="1"/>
              <a:t>istendiği</a:t>
            </a:r>
            <a:r>
              <a:rPr dirty="0"/>
              <a:t> </a:t>
            </a:r>
            <a:r>
              <a:rPr dirty="0" err="1"/>
              <a:t>belirsiz</a:t>
            </a:r>
            <a:r>
              <a:rPr dirty="0"/>
              <a:t>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İYİ: “25Y</a:t>
            </a:r>
            <a:r>
              <a:rPr lang="tr-TR" dirty="0"/>
              <a:t> erkek hasta, 112 ile gelen hastanın</a:t>
            </a:r>
            <a:r>
              <a:rPr dirty="0"/>
              <a:t> </a:t>
            </a:r>
            <a:r>
              <a:rPr dirty="0" err="1"/>
              <a:t>sağ</a:t>
            </a:r>
            <a:r>
              <a:rPr dirty="0"/>
              <a:t> </a:t>
            </a:r>
            <a:r>
              <a:rPr dirty="0" err="1"/>
              <a:t>el</a:t>
            </a:r>
            <a:r>
              <a:rPr lang="tr-TR" dirty="0"/>
              <a:t>i</a:t>
            </a:r>
            <a:r>
              <a:rPr dirty="0"/>
              <a:t> dominant.</a:t>
            </a:r>
            <a:r>
              <a:rPr lang="tr-TR" dirty="0"/>
              <a:t> İş yerinde kesici levha ile </a:t>
            </a:r>
            <a:r>
              <a:rPr dirty="0"/>
              <a:t>40 dk </a:t>
            </a:r>
            <a:r>
              <a:rPr dirty="0" err="1"/>
              <a:t>önce</a:t>
            </a:r>
            <a:r>
              <a:rPr dirty="0"/>
              <a:t> </a:t>
            </a:r>
            <a:r>
              <a:rPr lang="tr-TR" dirty="0"/>
              <a:t>sol elde 5. parmakta kesi</a:t>
            </a:r>
            <a:r>
              <a:rPr dirty="0"/>
              <a:t>, volar </a:t>
            </a:r>
            <a:r>
              <a:rPr lang="tr-TR" dirty="0"/>
              <a:t>yüzde </a:t>
            </a:r>
            <a:r>
              <a:rPr dirty="0"/>
              <a:t>PIP</a:t>
            </a:r>
            <a:r>
              <a:rPr lang="tr-TR" dirty="0"/>
              <a:t> eklem</a:t>
            </a:r>
            <a:r>
              <a:rPr dirty="0"/>
              <a:t> </a:t>
            </a:r>
            <a:r>
              <a:rPr dirty="0" err="1"/>
              <a:t>düzeyi</a:t>
            </a:r>
            <a:r>
              <a:rPr lang="tr-TR" dirty="0" err="1"/>
              <a:t>nde</a:t>
            </a:r>
            <a:r>
              <a:rPr lang="tr-TR" dirty="0"/>
              <a:t> </a:t>
            </a:r>
            <a:r>
              <a:rPr lang="tr-TR" dirty="0" err="1"/>
              <a:t>transvers</a:t>
            </a:r>
            <a:r>
              <a:rPr dirty="0"/>
              <a:t> 2 cm</a:t>
            </a:r>
            <a:r>
              <a:rPr lang="tr-TR" dirty="0"/>
              <a:t>’</a:t>
            </a:r>
            <a:r>
              <a:rPr lang="tr-TR" dirty="0" err="1"/>
              <a:t>lik</a:t>
            </a:r>
            <a:r>
              <a:rPr lang="tr-TR" dirty="0"/>
              <a:t> </a:t>
            </a:r>
            <a:r>
              <a:rPr lang="tr-TR" dirty="0" err="1"/>
              <a:t>kesisi</a:t>
            </a:r>
            <a:r>
              <a:rPr lang="tr-TR" dirty="0"/>
              <a:t> mevcut</a:t>
            </a:r>
            <a:r>
              <a:rPr dirty="0"/>
              <a:t>. </a:t>
            </a:r>
            <a:r>
              <a:rPr dirty="0" err="1"/>
              <a:t>Kapiller</a:t>
            </a:r>
            <a:r>
              <a:rPr dirty="0"/>
              <a:t> </a:t>
            </a:r>
            <a:r>
              <a:rPr dirty="0" err="1"/>
              <a:t>dolum</a:t>
            </a:r>
            <a:r>
              <a:rPr dirty="0"/>
              <a:t> &lt;2 </a:t>
            </a:r>
            <a:r>
              <a:rPr dirty="0" err="1"/>
              <a:t>sn</a:t>
            </a:r>
            <a:r>
              <a:rPr dirty="0"/>
              <a:t>, </a:t>
            </a:r>
            <a:r>
              <a:rPr dirty="0" err="1"/>
              <a:t>ısı</a:t>
            </a:r>
            <a:r>
              <a:rPr dirty="0"/>
              <a:t>/</a:t>
            </a:r>
            <a:r>
              <a:rPr dirty="0" err="1"/>
              <a:t>renk</a:t>
            </a:r>
            <a:r>
              <a:rPr dirty="0"/>
              <a:t> normal. </a:t>
            </a:r>
            <a:r>
              <a:rPr lang="tr-TR" dirty="0"/>
              <a:t>Duyu</a:t>
            </a:r>
            <a:r>
              <a:rPr dirty="0"/>
              <a:t>: </a:t>
            </a:r>
            <a:r>
              <a:rPr lang="tr-TR" dirty="0"/>
              <a:t>5. parmak </a:t>
            </a:r>
            <a:r>
              <a:rPr dirty="0"/>
              <a:t>ulnar </a:t>
            </a:r>
            <a:r>
              <a:rPr lang="tr-TR" dirty="0"/>
              <a:t>pulpada </a:t>
            </a:r>
            <a:r>
              <a:rPr dirty="0" err="1"/>
              <a:t>azalma</a:t>
            </a:r>
            <a:r>
              <a:rPr dirty="0"/>
              <a:t>. </a:t>
            </a:r>
            <a:r>
              <a:rPr lang="tr-TR" dirty="0"/>
              <a:t>Dip ve </a:t>
            </a:r>
            <a:r>
              <a:rPr lang="tr-TR" dirty="0" err="1"/>
              <a:t>Pip</a:t>
            </a:r>
            <a:r>
              <a:rPr lang="tr-TR" dirty="0"/>
              <a:t> eklem fleksiyonu aktif olarak yok (</a:t>
            </a:r>
            <a:r>
              <a:rPr dirty="0"/>
              <a:t>FD</a:t>
            </a:r>
            <a:r>
              <a:rPr lang="tr-TR" dirty="0"/>
              <a:t>P-FDS tendon kesi şüphesi)</a:t>
            </a:r>
            <a:r>
              <a:rPr dirty="0"/>
              <a:t>. </a:t>
            </a:r>
            <a:r>
              <a:rPr lang="tr-TR" dirty="0"/>
              <a:t>Pasif eklem hareketleri tam (kırık düşündürmedi) </a:t>
            </a:r>
            <a:r>
              <a:rPr dirty="0" err="1"/>
              <a:t>Ekstansör</a:t>
            </a:r>
            <a:r>
              <a:rPr dirty="0"/>
              <a:t> </a:t>
            </a:r>
            <a:r>
              <a:rPr lang="tr-TR" dirty="0"/>
              <a:t>mekanizma </a:t>
            </a:r>
            <a:r>
              <a:rPr dirty="0"/>
              <a:t>normal. </a:t>
            </a:r>
            <a:r>
              <a:rPr dirty="0" err="1"/>
              <a:t>Grafide</a:t>
            </a:r>
            <a:r>
              <a:rPr dirty="0"/>
              <a:t> </a:t>
            </a:r>
            <a:r>
              <a:rPr dirty="0" err="1"/>
              <a:t>yabancı</a:t>
            </a:r>
            <a:r>
              <a:rPr dirty="0"/>
              <a:t> </a:t>
            </a:r>
            <a:r>
              <a:rPr dirty="0" err="1"/>
              <a:t>cisim</a:t>
            </a:r>
            <a:r>
              <a:rPr dirty="0"/>
              <a:t>/</a:t>
            </a:r>
            <a:r>
              <a:rPr dirty="0" err="1"/>
              <a:t>kırık</a:t>
            </a:r>
            <a:r>
              <a:rPr dirty="0"/>
              <a:t> yok. </a:t>
            </a:r>
            <a:endParaRPr lang="tr-TR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İstek</a:t>
            </a:r>
            <a:r>
              <a:rPr dirty="0"/>
              <a:t>: tendon/</a:t>
            </a:r>
            <a:r>
              <a:rPr dirty="0" err="1"/>
              <a:t>sinir</a:t>
            </a:r>
            <a:r>
              <a:rPr dirty="0"/>
              <a:t> </a:t>
            </a:r>
            <a:r>
              <a:rPr lang="tr-TR" dirty="0" err="1"/>
              <a:t>kesisi</a:t>
            </a:r>
            <a:r>
              <a:rPr lang="tr-TR" dirty="0"/>
              <a:t> </a:t>
            </a:r>
            <a:r>
              <a:rPr dirty="0" err="1"/>
              <a:t>açısından</a:t>
            </a:r>
            <a:r>
              <a:rPr dirty="0"/>
              <a:t> </a:t>
            </a:r>
            <a:r>
              <a:rPr lang="tr-TR" dirty="0"/>
              <a:t>hastanın tarafınızca değerlendirilmesi rica olunur.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806DD8C-5C3B-C371-1BAB-4E0EE8AB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4164F-949C-D286-B1D3-EB06AAE15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0A2D-B0E1-65BA-FC98-700759FE0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dirty="0" err="1"/>
              <a:t>Konsültasyon</a:t>
            </a:r>
            <a:r>
              <a:rPr dirty="0"/>
              <a:t> </a:t>
            </a:r>
            <a:r>
              <a:rPr dirty="0" err="1"/>
              <a:t>Kalitesi</a:t>
            </a:r>
            <a:r>
              <a:rPr dirty="0"/>
              <a:t>: </a:t>
            </a:r>
            <a:r>
              <a:rPr dirty="0" err="1"/>
              <a:t>Kötü</a:t>
            </a:r>
            <a:r>
              <a:rPr dirty="0"/>
              <a:t> vs İyi (Örnek)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CFC50-EAA4-38BA-56CE-FA1E9873B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11469189" cy="4525963"/>
          </a:xfrm>
        </p:spPr>
        <p:txBody>
          <a:bodyPr>
            <a:normAutofit lnSpcReduction="10000"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KÖTÜ: “</a:t>
            </a:r>
            <a:r>
              <a:rPr lang="tr-TR" dirty="0"/>
              <a:t>Parmakta kesi ? </a:t>
            </a:r>
            <a:r>
              <a:rPr lang="tr-TR" dirty="0" err="1"/>
              <a:t>frk</a:t>
            </a:r>
            <a:r>
              <a:rPr lang="tr-TR" dirty="0"/>
              <a:t> , </a:t>
            </a:r>
            <a:r>
              <a:rPr lang="tr-TR" dirty="0" err="1"/>
              <a:t>tdro</a:t>
            </a:r>
            <a:r>
              <a:rPr lang="tr-TR" dirty="0"/>
              <a:t> </a:t>
            </a:r>
            <a:r>
              <a:rPr dirty="0"/>
              <a:t>”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Neden</a:t>
            </a:r>
            <a:r>
              <a:rPr dirty="0"/>
              <a:t> </a:t>
            </a:r>
            <a:r>
              <a:rPr lang="tr-TR" dirty="0"/>
              <a:t>kötü</a:t>
            </a:r>
            <a:r>
              <a:rPr dirty="0"/>
              <a:t>:</a:t>
            </a:r>
            <a:r>
              <a:rPr lang="tr-TR" dirty="0"/>
              <a:t> Hikaye yok,</a:t>
            </a:r>
            <a:r>
              <a:rPr dirty="0"/>
              <a:t> </a:t>
            </a:r>
            <a:r>
              <a:rPr dirty="0" err="1"/>
              <a:t>Mekanizma</a:t>
            </a:r>
            <a:r>
              <a:rPr dirty="0"/>
              <a:t> yok, NV yok, tendon yok, </a:t>
            </a:r>
            <a:r>
              <a:rPr dirty="0" err="1"/>
              <a:t>görüntüleme</a:t>
            </a:r>
            <a:r>
              <a:rPr dirty="0"/>
              <a:t> yok, ne </a:t>
            </a:r>
            <a:r>
              <a:rPr dirty="0" err="1"/>
              <a:t>istendiği</a:t>
            </a:r>
            <a:r>
              <a:rPr dirty="0"/>
              <a:t> </a:t>
            </a:r>
            <a:r>
              <a:rPr dirty="0" err="1"/>
              <a:t>belirsiz</a:t>
            </a:r>
            <a:r>
              <a:rPr dirty="0"/>
              <a:t>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İYİ: “25Y</a:t>
            </a:r>
            <a:r>
              <a:rPr lang="tr-TR" dirty="0"/>
              <a:t> erkek hasta, 112 ile gelen hastanın</a:t>
            </a:r>
            <a:r>
              <a:rPr dirty="0"/>
              <a:t> </a:t>
            </a:r>
            <a:r>
              <a:rPr dirty="0" err="1"/>
              <a:t>sağ</a:t>
            </a:r>
            <a:r>
              <a:rPr dirty="0"/>
              <a:t> </a:t>
            </a:r>
            <a:r>
              <a:rPr dirty="0" err="1"/>
              <a:t>el</a:t>
            </a:r>
            <a:r>
              <a:rPr lang="tr-TR" dirty="0"/>
              <a:t>i</a:t>
            </a:r>
            <a:r>
              <a:rPr dirty="0"/>
              <a:t> dominant.</a:t>
            </a:r>
            <a:r>
              <a:rPr lang="tr-TR" dirty="0"/>
              <a:t> İş yerinde kesici levha ile </a:t>
            </a:r>
            <a:r>
              <a:rPr dirty="0"/>
              <a:t>40 dk </a:t>
            </a:r>
            <a:r>
              <a:rPr dirty="0" err="1"/>
              <a:t>önce</a:t>
            </a:r>
            <a:r>
              <a:rPr dirty="0"/>
              <a:t> </a:t>
            </a:r>
            <a:r>
              <a:rPr lang="tr-TR" dirty="0"/>
              <a:t>sol elde 5. parmakta kesi</a:t>
            </a:r>
            <a:r>
              <a:rPr dirty="0"/>
              <a:t>, volar </a:t>
            </a:r>
            <a:r>
              <a:rPr lang="tr-TR" dirty="0"/>
              <a:t>yüzde </a:t>
            </a:r>
            <a:r>
              <a:rPr dirty="0"/>
              <a:t>PIP</a:t>
            </a:r>
            <a:r>
              <a:rPr lang="tr-TR" dirty="0"/>
              <a:t> eklem</a:t>
            </a:r>
            <a:r>
              <a:rPr dirty="0"/>
              <a:t> </a:t>
            </a:r>
            <a:r>
              <a:rPr dirty="0" err="1"/>
              <a:t>düzeyi</a:t>
            </a:r>
            <a:r>
              <a:rPr lang="tr-TR" dirty="0" err="1"/>
              <a:t>nde</a:t>
            </a:r>
            <a:r>
              <a:rPr lang="tr-TR" dirty="0"/>
              <a:t> </a:t>
            </a:r>
            <a:r>
              <a:rPr lang="tr-TR" dirty="0" err="1"/>
              <a:t>transvers</a:t>
            </a:r>
            <a:r>
              <a:rPr dirty="0"/>
              <a:t> 2 cm</a:t>
            </a:r>
            <a:r>
              <a:rPr lang="tr-TR" dirty="0"/>
              <a:t>’</a:t>
            </a:r>
            <a:r>
              <a:rPr lang="tr-TR" dirty="0" err="1"/>
              <a:t>lik</a:t>
            </a:r>
            <a:r>
              <a:rPr lang="tr-TR" dirty="0"/>
              <a:t> </a:t>
            </a:r>
            <a:r>
              <a:rPr lang="tr-TR" dirty="0" err="1"/>
              <a:t>kesisi</a:t>
            </a:r>
            <a:r>
              <a:rPr lang="tr-TR" dirty="0"/>
              <a:t> mevcut</a:t>
            </a:r>
            <a:r>
              <a:rPr dirty="0"/>
              <a:t>. </a:t>
            </a:r>
            <a:r>
              <a:rPr dirty="0" err="1"/>
              <a:t>Kapiller</a:t>
            </a:r>
            <a:r>
              <a:rPr dirty="0"/>
              <a:t> </a:t>
            </a:r>
            <a:r>
              <a:rPr dirty="0" err="1"/>
              <a:t>dolum</a:t>
            </a:r>
            <a:r>
              <a:rPr dirty="0"/>
              <a:t> &lt;2 </a:t>
            </a:r>
            <a:r>
              <a:rPr dirty="0" err="1"/>
              <a:t>sn</a:t>
            </a:r>
            <a:r>
              <a:rPr dirty="0"/>
              <a:t>, </a:t>
            </a:r>
            <a:r>
              <a:rPr dirty="0" err="1"/>
              <a:t>ısı</a:t>
            </a:r>
            <a:r>
              <a:rPr dirty="0"/>
              <a:t>/</a:t>
            </a:r>
            <a:r>
              <a:rPr dirty="0" err="1"/>
              <a:t>renk</a:t>
            </a:r>
            <a:r>
              <a:rPr dirty="0"/>
              <a:t> normal. </a:t>
            </a:r>
            <a:r>
              <a:rPr lang="tr-TR" dirty="0"/>
              <a:t>Duyu</a:t>
            </a:r>
            <a:r>
              <a:rPr dirty="0"/>
              <a:t>: </a:t>
            </a:r>
            <a:r>
              <a:rPr lang="tr-TR" dirty="0"/>
              <a:t>5. parmak </a:t>
            </a:r>
            <a:r>
              <a:rPr dirty="0"/>
              <a:t>ulnar </a:t>
            </a:r>
            <a:r>
              <a:rPr lang="tr-TR" dirty="0"/>
              <a:t>pulpada </a:t>
            </a:r>
            <a:r>
              <a:rPr dirty="0" err="1"/>
              <a:t>azalma</a:t>
            </a:r>
            <a:r>
              <a:rPr dirty="0"/>
              <a:t>. </a:t>
            </a:r>
            <a:r>
              <a:rPr lang="tr-TR" dirty="0"/>
              <a:t>Dip ve </a:t>
            </a:r>
            <a:r>
              <a:rPr lang="tr-TR" dirty="0" err="1"/>
              <a:t>Pip</a:t>
            </a:r>
            <a:r>
              <a:rPr lang="tr-TR" dirty="0"/>
              <a:t> eklem fleksiyonu aktif olarak yok (</a:t>
            </a:r>
            <a:r>
              <a:rPr dirty="0"/>
              <a:t>FD</a:t>
            </a:r>
            <a:r>
              <a:rPr lang="tr-TR" dirty="0"/>
              <a:t>P-FDS tendon kesi şüphesi)</a:t>
            </a:r>
            <a:r>
              <a:rPr dirty="0"/>
              <a:t>. </a:t>
            </a:r>
            <a:r>
              <a:rPr lang="tr-TR" dirty="0"/>
              <a:t>Pasif eklem hareketleri tam (kırık düşündürmedi) </a:t>
            </a:r>
            <a:r>
              <a:rPr dirty="0" err="1"/>
              <a:t>Ekstansör</a:t>
            </a:r>
            <a:r>
              <a:rPr dirty="0"/>
              <a:t> </a:t>
            </a:r>
            <a:r>
              <a:rPr lang="tr-TR" dirty="0"/>
              <a:t>mekanizma </a:t>
            </a:r>
            <a:r>
              <a:rPr dirty="0"/>
              <a:t>normal. </a:t>
            </a:r>
            <a:r>
              <a:rPr dirty="0" err="1"/>
              <a:t>Grafide</a:t>
            </a:r>
            <a:r>
              <a:rPr dirty="0"/>
              <a:t> </a:t>
            </a:r>
            <a:r>
              <a:rPr dirty="0" err="1"/>
              <a:t>yabancı</a:t>
            </a:r>
            <a:r>
              <a:rPr dirty="0"/>
              <a:t> </a:t>
            </a:r>
            <a:r>
              <a:rPr dirty="0" err="1"/>
              <a:t>cisim</a:t>
            </a:r>
            <a:r>
              <a:rPr dirty="0"/>
              <a:t>/</a:t>
            </a:r>
            <a:r>
              <a:rPr dirty="0" err="1"/>
              <a:t>kırık</a:t>
            </a:r>
            <a:r>
              <a:rPr dirty="0"/>
              <a:t> yok. </a:t>
            </a:r>
            <a:endParaRPr lang="tr-TR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İstek</a:t>
            </a:r>
            <a:r>
              <a:rPr dirty="0"/>
              <a:t>: tendon/</a:t>
            </a:r>
            <a:r>
              <a:rPr dirty="0" err="1"/>
              <a:t>sinir</a:t>
            </a:r>
            <a:r>
              <a:rPr dirty="0"/>
              <a:t> </a:t>
            </a:r>
            <a:r>
              <a:rPr lang="tr-TR" dirty="0" err="1"/>
              <a:t>kesisi</a:t>
            </a:r>
            <a:r>
              <a:rPr lang="tr-TR" dirty="0"/>
              <a:t> </a:t>
            </a:r>
            <a:r>
              <a:rPr dirty="0" err="1"/>
              <a:t>açısından</a:t>
            </a:r>
            <a:r>
              <a:rPr dirty="0"/>
              <a:t> </a:t>
            </a:r>
            <a:r>
              <a:rPr lang="tr-TR" dirty="0"/>
              <a:t>hastanın tarafınızca değerlendirilmesi rica olunur.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2A5EAE6-26FC-7F0D-31C2-220B4D0B5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718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7342"/>
              </a:lnSpc>
            </a:pPr>
            <a:r>
              <a:rPr lang="tr-TR" b="1" spc="-1" dirty="0">
                <a:solidFill>
                  <a:srgbClr val="000000"/>
                </a:solidFill>
                <a:latin typeface="Arial"/>
              </a:rPr>
              <a:t>TAKE HOME 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400" dirty="0"/>
              <a:t>NV </a:t>
            </a:r>
            <a:r>
              <a:rPr sz="2400" dirty="0" err="1"/>
              <a:t>yazmadıysan</a:t>
            </a:r>
            <a:r>
              <a:rPr sz="2400" dirty="0"/>
              <a:t> </a:t>
            </a:r>
            <a:r>
              <a:rPr sz="2400" dirty="0" err="1"/>
              <a:t>muayene</a:t>
            </a:r>
            <a:r>
              <a:rPr sz="2400" dirty="0"/>
              <a:t> </a:t>
            </a:r>
            <a:r>
              <a:rPr sz="2400" dirty="0" err="1"/>
              <a:t>yapmamış</a:t>
            </a:r>
            <a:r>
              <a:rPr sz="2400" dirty="0"/>
              <a:t> </a:t>
            </a:r>
            <a:r>
              <a:rPr sz="2400" dirty="0" err="1"/>
              <a:t>sayılırsın</a:t>
            </a:r>
            <a:r>
              <a:rPr sz="2400" dirty="0"/>
              <a:t>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400" dirty="0" err="1"/>
              <a:t>Küçük</a:t>
            </a:r>
            <a:r>
              <a:rPr sz="2400" dirty="0"/>
              <a:t> </a:t>
            </a:r>
            <a:r>
              <a:rPr sz="2400" dirty="0" err="1"/>
              <a:t>kesi</a:t>
            </a:r>
            <a:r>
              <a:rPr sz="2400" dirty="0"/>
              <a:t> = </a:t>
            </a:r>
            <a:r>
              <a:rPr sz="2400" dirty="0" err="1"/>
              <a:t>küçük</a:t>
            </a:r>
            <a:r>
              <a:rPr sz="2400" dirty="0"/>
              <a:t> problem </a:t>
            </a:r>
            <a:r>
              <a:rPr sz="2400" dirty="0" err="1"/>
              <a:t>değildir</a:t>
            </a:r>
            <a:r>
              <a:rPr sz="2400" dirty="0"/>
              <a:t>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sz="2400" dirty="0" err="1"/>
              <a:t>Şüphede</a:t>
            </a:r>
            <a:r>
              <a:rPr sz="2400" dirty="0"/>
              <a:t> ‘</a:t>
            </a:r>
            <a:r>
              <a:rPr sz="2400" dirty="0" err="1"/>
              <a:t>güvenli</a:t>
            </a:r>
            <a:r>
              <a:rPr sz="2400" dirty="0"/>
              <a:t>’ </a:t>
            </a:r>
            <a:r>
              <a:rPr sz="2400" dirty="0" err="1"/>
              <a:t>tarafa</a:t>
            </a:r>
            <a:r>
              <a:rPr sz="2400" dirty="0"/>
              <a:t> </a:t>
            </a:r>
            <a:r>
              <a:rPr sz="2400" dirty="0" err="1"/>
              <a:t>geç</a:t>
            </a:r>
            <a:r>
              <a:rPr sz="2400" dirty="0"/>
              <a:t>: immobilize et </a:t>
            </a:r>
            <a:r>
              <a:rPr sz="2400" dirty="0" err="1"/>
              <a:t>ve</a:t>
            </a:r>
            <a:r>
              <a:rPr sz="2400" dirty="0"/>
              <a:t> </a:t>
            </a:r>
            <a:r>
              <a:rPr sz="2400" dirty="0" err="1"/>
              <a:t>yönlendir</a:t>
            </a:r>
            <a:r>
              <a:rPr sz="2400" dirty="0"/>
              <a:t>.</a:t>
            </a:r>
            <a:endParaRPr lang="tr-TR" sz="2400"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dirty="0"/>
              <a:t>Rotasyonu kontrol etmeden elde kırık ‘değerlendirdim’ deme.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dirty="0" err="1"/>
              <a:t>Lunate</a:t>
            </a:r>
            <a:r>
              <a:rPr lang="tr-TR" sz="2400" dirty="0"/>
              <a:t>/</a:t>
            </a:r>
            <a:r>
              <a:rPr lang="tr-TR" sz="2400" dirty="0" err="1"/>
              <a:t>perilunate</a:t>
            </a:r>
            <a:r>
              <a:rPr lang="tr-TR" sz="2400" dirty="0"/>
              <a:t> = acil redüksiyon + acil ‘El Cerrahi’ </a:t>
            </a:r>
            <a:r>
              <a:rPr lang="tr-TR" sz="2400" dirty="0" err="1"/>
              <a:t>konsült</a:t>
            </a:r>
            <a:r>
              <a:rPr lang="tr-TR" sz="2400" dirty="0"/>
              <a:t>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dirty="0" err="1"/>
              <a:t>Skafoit</a:t>
            </a:r>
            <a:r>
              <a:rPr lang="tr-TR" sz="2400" dirty="0"/>
              <a:t> şüphesinde ‘grafi normal’ eve yollamaz; immobilize + plan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b="1" dirty="0"/>
              <a:t>Atel (</a:t>
            </a:r>
            <a:r>
              <a:rPr lang="tr-TR" sz="2400" b="1" dirty="0" err="1"/>
              <a:t>intrinsic-plus</a:t>
            </a:r>
            <a:r>
              <a:rPr lang="tr-TR" sz="2400" b="1" dirty="0"/>
              <a:t>) doğru değilse tedavi yanlış 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dirty="0"/>
              <a:t>Post-redüksiyon grafi ve NV muayene yazılmadan çıkış olmaz.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sz="2400" dirty="0" err="1"/>
              <a:t>Konsultasyon</a:t>
            </a:r>
            <a:r>
              <a:rPr lang="tr-TR" sz="2400" dirty="0"/>
              <a:t> ve taburculuk notları çok önemli !!!!</a:t>
            </a:r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endParaRPr sz="22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20FDF58-28C0-B912-AD94-84E587E2B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83" y="2717073"/>
            <a:ext cx="3068817" cy="369298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987FE3A-8C7E-DA51-1C6D-745E1DD37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34F5-A381-555C-7B65-33B6A9D0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246FE-9794-94DB-359C-A09F6033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914" y="3429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/>
              <a:t>Dinlediğiniz için </a:t>
            </a:r>
            <a:br>
              <a:rPr lang="tr-TR" dirty="0"/>
            </a:br>
            <a:r>
              <a:rPr lang="tr-TR" dirty="0"/>
              <a:t>               Teşekkür ederim…</a:t>
            </a:r>
            <a:endParaRPr dirty="0"/>
          </a:p>
        </p:txBody>
      </p:sp>
      <p:pic>
        <p:nvPicPr>
          <p:cNvPr id="4" name="Resim 4">
            <a:extLst>
              <a:ext uri="{FF2B5EF4-FFF2-40B4-BE49-F238E27FC236}">
                <a16:creationId xmlns:a16="http://schemas.microsoft.com/office/drawing/2014/main" id="{AD5093F7-45DA-AD56-F3DC-D183FA49DD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621" y="599630"/>
            <a:ext cx="3919402" cy="566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11D2E28-A677-27EA-FED6-76FBA75B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77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0254" y="91440"/>
            <a:ext cx="2557239" cy="8925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5200" b="1">
                <a:solidFill>
                  <a:srgbClr val="000000"/>
                </a:solidFill>
                <a:latin typeface="Calibri"/>
              </a:defRPr>
            </a:pPr>
            <a:r>
              <a:rPr dirty="0" err="1"/>
              <a:t>Anatomi</a:t>
            </a:r>
            <a:endParaRPr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8ECF4B3A-DD32-F5CD-B80C-0F84CEB8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19" y="983992"/>
            <a:ext cx="4005670" cy="579306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BF19C1FE-19B3-D2A2-001B-1E38D0663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Kemikler: hızlı harita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Metakarp</a:t>
            </a:r>
            <a:r>
              <a:rPr dirty="0"/>
              <a:t>–</a:t>
            </a:r>
            <a:r>
              <a:rPr dirty="0" err="1"/>
              <a:t>falankslar</a:t>
            </a:r>
            <a:r>
              <a:rPr dirty="0"/>
              <a:t> + </a:t>
            </a:r>
            <a:r>
              <a:rPr dirty="0" err="1"/>
              <a:t>karpal</a:t>
            </a:r>
            <a:r>
              <a:rPr dirty="0"/>
              <a:t> </a:t>
            </a:r>
            <a:r>
              <a:rPr dirty="0" err="1"/>
              <a:t>kemikler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/>
              <a:t>En </a:t>
            </a:r>
            <a:r>
              <a:rPr dirty="0" err="1"/>
              <a:t>sık</a:t>
            </a:r>
            <a:r>
              <a:rPr dirty="0"/>
              <a:t> </a:t>
            </a:r>
            <a:r>
              <a:rPr dirty="0" err="1"/>
              <a:t>kaçırılan</a:t>
            </a:r>
            <a:r>
              <a:rPr dirty="0"/>
              <a:t>: scaphoid, lunate/</a:t>
            </a:r>
            <a:r>
              <a:rPr dirty="0" err="1"/>
              <a:t>perilunate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dirty="0" err="1"/>
              <a:t>Deformite</a:t>
            </a:r>
            <a:r>
              <a:rPr dirty="0"/>
              <a:t> = </a:t>
            </a:r>
            <a:r>
              <a:rPr dirty="0" err="1"/>
              <a:t>redüksiyon</a:t>
            </a:r>
            <a:r>
              <a:rPr dirty="0"/>
              <a:t>/splint </a:t>
            </a:r>
            <a:r>
              <a:rPr dirty="0" err="1"/>
              <a:t>planı</a:t>
            </a:r>
            <a:endParaRPr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C1A82EB-E0EE-220B-2B44-560F3369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312" y="181894"/>
            <a:ext cx="4630488" cy="649421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2BF2E25-6098-9A79-5E3B-052A49D26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Sinirler: hızlı kontrol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/>
              <a:t>Median: </a:t>
            </a:r>
            <a:r>
              <a:rPr dirty="0" err="1"/>
              <a:t>başparmak</a:t>
            </a:r>
            <a:r>
              <a:rPr dirty="0"/>
              <a:t> </a:t>
            </a:r>
            <a:r>
              <a:rPr dirty="0" err="1"/>
              <a:t>oppozisyon</a:t>
            </a:r>
            <a:r>
              <a:rPr dirty="0"/>
              <a:t> / 2 </a:t>
            </a:r>
            <a:r>
              <a:rPr dirty="0" err="1"/>
              <a:t>parmak</a:t>
            </a:r>
            <a:r>
              <a:rPr dirty="0"/>
              <a:t> </a:t>
            </a:r>
            <a:r>
              <a:rPr dirty="0" err="1"/>
              <a:t>ucu</a:t>
            </a:r>
            <a:r>
              <a:rPr dirty="0"/>
              <a:t> </a:t>
            </a:r>
            <a:r>
              <a:rPr dirty="0" err="1"/>
              <a:t>duyu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/>
              <a:t>Ulnar: </a:t>
            </a:r>
            <a:r>
              <a:rPr dirty="0" err="1"/>
              <a:t>parmak</a:t>
            </a:r>
            <a:r>
              <a:rPr dirty="0"/>
              <a:t> </a:t>
            </a:r>
            <a:r>
              <a:rPr dirty="0" err="1"/>
              <a:t>abd</a:t>
            </a:r>
            <a:r>
              <a:rPr dirty="0"/>
              <a:t>/add (interossei) / 5. </a:t>
            </a:r>
            <a:r>
              <a:rPr dirty="0" err="1"/>
              <a:t>parmak</a:t>
            </a:r>
            <a:r>
              <a:rPr dirty="0"/>
              <a:t> </a:t>
            </a:r>
            <a:r>
              <a:rPr dirty="0" err="1"/>
              <a:t>ucu</a:t>
            </a:r>
            <a:r>
              <a:rPr dirty="0"/>
              <a:t> </a:t>
            </a:r>
            <a:r>
              <a:rPr dirty="0" err="1"/>
              <a:t>duyu</a:t>
            </a:r>
            <a:endParaRPr dirty="0"/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b="1" dirty="0"/>
              <a:t>Radial: </a:t>
            </a:r>
            <a:r>
              <a:rPr lang="tr-TR" dirty="0"/>
              <a:t>el bileği/başparmak </a:t>
            </a:r>
            <a:r>
              <a:rPr lang="tr-TR" dirty="0" err="1"/>
              <a:t>ekstansiyon</a:t>
            </a:r>
            <a:r>
              <a:rPr lang="tr-TR" dirty="0"/>
              <a:t> / </a:t>
            </a:r>
            <a:r>
              <a:rPr dirty="0"/>
              <a:t>dorsal 1. </a:t>
            </a:r>
            <a:r>
              <a:rPr dirty="0" err="1"/>
              <a:t>aralık</a:t>
            </a:r>
            <a:r>
              <a:rPr dirty="0"/>
              <a:t> </a:t>
            </a:r>
            <a:r>
              <a:rPr dirty="0" err="1"/>
              <a:t>duyu</a:t>
            </a:r>
            <a:endParaRPr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C4E5443-7B86-B321-EFF4-F7973E406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73" y="3221847"/>
            <a:ext cx="4696911" cy="336151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EFD600-BAB1-8F4D-8289-977C896E7C5E}"/>
              </a:ext>
            </a:extLst>
          </p:cNvPr>
          <p:cNvSpPr/>
          <p:nvPr/>
        </p:nvSpPr>
        <p:spPr>
          <a:xfrm>
            <a:off x="8205536" y="5366084"/>
            <a:ext cx="481263" cy="4395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F81D6E-DA78-AD45-6A26-00D6BA4641FC}"/>
              </a:ext>
            </a:extLst>
          </p:cNvPr>
          <p:cNvSpPr/>
          <p:nvPr/>
        </p:nvSpPr>
        <p:spPr>
          <a:xfrm>
            <a:off x="9684053" y="3222898"/>
            <a:ext cx="392029" cy="3986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94970A4-3AC4-441D-85D9-B702F6679A9B}"/>
              </a:ext>
            </a:extLst>
          </p:cNvPr>
          <p:cNvSpPr/>
          <p:nvPr/>
        </p:nvSpPr>
        <p:spPr>
          <a:xfrm>
            <a:off x="10912642" y="3994486"/>
            <a:ext cx="396680" cy="42110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U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EAB6CF5-36F0-CD9A-6D8D-47BE0324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27B1D-96FA-8D7D-52E2-1B811C14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C481-4BCA-0A5D-36FD-EFC12443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Tendonlar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B9007-6340-1179-F35B-AFD82EBA8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b="1" dirty="0"/>
              <a:t>FDP: Fleksör </a:t>
            </a:r>
            <a:r>
              <a:rPr lang="tr-TR" b="1" dirty="0" err="1"/>
              <a:t>digitorum</a:t>
            </a:r>
            <a:r>
              <a:rPr lang="tr-TR" b="1" dirty="0"/>
              <a:t> </a:t>
            </a:r>
            <a:r>
              <a:rPr lang="tr-TR" b="1" dirty="0" err="1"/>
              <a:t>profundus</a:t>
            </a:r>
            <a:endParaRPr lang="tr-TR" b="1" dirty="0"/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Distal </a:t>
            </a:r>
            <a:r>
              <a:rPr lang="tr-TR" dirty="0" err="1"/>
              <a:t>falanksa</a:t>
            </a:r>
            <a:r>
              <a:rPr lang="tr-TR" dirty="0"/>
              <a:t> yapışır</a:t>
            </a:r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DİP eklem fleksiyonu </a:t>
            </a:r>
          </a:p>
          <a:p>
            <a:pPr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b="1" dirty="0"/>
              <a:t>FDS: Fleksör </a:t>
            </a:r>
            <a:r>
              <a:rPr lang="tr-TR" b="1" dirty="0" err="1"/>
              <a:t>digitorum</a:t>
            </a:r>
            <a:r>
              <a:rPr lang="tr-TR" b="1" dirty="0"/>
              <a:t> </a:t>
            </a:r>
            <a:r>
              <a:rPr lang="tr-TR" b="1" dirty="0" err="1"/>
              <a:t>superfisialis</a:t>
            </a:r>
            <a:endParaRPr lang="tr-TR" b="1" dirty="0"/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Orta </a:t>
            </a:r>
            <a:r>
              <a:rPr lang="tr-TR" dirty="0" err="1"/>
              <a:t>falanksa</a:t>
            </a:r>
            <a:r>
              <a:rPr lang="tr-TR" dirty="0"/>
              <a:t> yapışır</a:t>
            </a:r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r>
              <a:rPr lang="tr-TR" dirty="0"/>
              <a:t>PİP eklem fleksiyonu</a:t>
            </a:r>
          </a:p>
          <a:p>
            <a:pPr marL="0" indent="0">
              <a:buNone/>
              <a:defRPr sz="2600">
                <a:solidFill>
                  <a:srgbClr val="000000"/>
                </a:solidFill>
                <a:latin typeface="Calibri"/>
              </a:defRPr>
            </a:pPr>
            <a:endParaRPr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18554CA-6805-85CE-EA66-F395A875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420" y="2782389"/>
            <a:ext cx="6231580" cy="334377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19A12C6-47CE-91AE-1F4A-2D8C9D034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6047" y="26126"/>
            <a:ext cx="1344022" cy="13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44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1737</Words>
  <Application>Microsoft Macintosh PowerPoint</Application>
  <PresentationFormat>Geniş ekran</PresentationFormat>
  <Paragraphs>244</Paragraphs>
  <Slides>57</Slides>
  <Notes>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Acilde El ve El Bilek Yaralanmalarına Yaklaşım</vt:lpstr>
      <vt:lpstr>Hedefler</vt:lpstr>
      <vt:lpstr>Neden kritik?</vt:lpstr>
      <vt:lpstr>En sık hatalar !!!</vt:lpstr>
      <vt:lpstr>Yaklaşımın omurgası: 6 adım</vt:lpstr>
      <vt:lpstr>PowerPoint Sunusu</vt:lpstr>
      <vt:lpstr>Kemikler: hızlı harita</vt:lpstr>
      <vt:lpstr>Sinirler: hızlı kontrol</vt:lpstr>
      <vt:lpstr>Tendonlar</vt:lpstr>
      <vt:lpstr>Tendonlar</vt:lpstr>
      <vt:lpstr>Tendonlar: neyi test edeceğim?</vt:lpstr>
      <vt:lpstr>PowerPoint Sunusu</vt:lpstr>
      <vt:lpstr>İlk 60 saniye</vt:lpstr>
      <vt:lpstr>Mekanizma = teşhis</vt:lpstr>
      <vt:lpstr>Inspect: 5 şey</vt:lpstr>
      <vt:lpstr>Nörovasküler muayene: standart</vt:lpstr>
      <vt:lpstr>Tendon muayenesi: 30 sn rutin</vt:lpstr>
      <vt:lpstr>“Tehlikeli yara” ipuçları</vt:lpstr>
      <vt:lpstr>Belgeleme</vt:lpstr>
      <vt:lpstr>İmmobilizasyon prensibi</vt:lpstr>
      <vt:lpstr>Acilde mini check-list</vt:lpstr>
      <vt:lpstr>PowerPoint Sunusu</vt:lpstr>
      <vt:lpstr>Acil konsültasyon/transfer: 10 kırmızı bayrak</vt:lpstr>
      <vt:lpstr>Açık kırıkta ilk iş</vt:lpstr>
      <vt:lpstr>Basınçlı enjeksiyon: asla küçümseme</vt:lpstr>
      <vt:lpstr>Kompartman: şüphe varsa ciddi al</vt:lpstr>
      <vt:lpstr>PowerPoint Sunusu</vt:lpstr>
      <vt:lpstr>Kesiler: 4 soru</vt:lpstr>
      <vt:lpstr>Tendon kesisi şüphesi</vt:lpstr>
      <vt:lpstr>Sinir kesisi şüphesi</vt:lpstr>
      <vt:lpstr>Damar yaralanması şüphesi</vt:lpstr>
      <vt:lpstr>Yara yönetimi: temel set</vt:lpstr>
      <vt:lpstr>PowerPoint Sunusu</vt:lpstr>
      <vt:lpstr>Scaphoid: neden önemli?</vt:lpstr>
      <vt:lpstr>Scaphoid şüphe kriterleri</vt:lpstr>
      <vt:lpstr>X-ray negatif ama şüphe yüksekse</vt:lpstr>
      <vt:lpstr>Perilunate/Lunate dislokasyon</vt:lpstr>
      <vt:lpstr>Perilunate/Lunate dislokasyon</vt:lpstr>
      <vt:lpstr>Perilunate/Lunate dislokasyon</vt:lpstr>
      <vt:lpstr>PowerPoint Sunusu</vt:lpstr>
      <vt:lpstr>Görüntüleme rutini</vt:lpstr>
      <vt:lpstr>Splint seçimi (pratik)</vt:lpstr>
      <vt:lpstr>Ne zaman acil konsültasyon?</vt:lpstr>
      <vt:lpstr>PowerPoint Sunusu</vt:lpstr>
      <vt:lpstr>Fight bite (MCP dorsal)</vt:lpstr>
      <vt:lpstr>PowerPoint Sunusu</vt:lpstr>
      <vt:lpstr>İlk yardım</vt:lpstr>
      <vt:lpstr>PowerPoint Sunusu</vt:lpstr>
      <vt:lpstr>PowerPoint Sunusu</vt:lpstr>
      <vt:lpstr>Taburculuk paketi</vt:lpstr>
      <vt:lpstr>Geri dönüş kriterleri</vt:lpstr>
      <vt:lpstr>El Kesisi Konsültasyonu: İçerik</vt:lpstr>
      <vt:lpstr>PowerPoint Sunusu</vt:lpstr>
      <vt:lpstr>Konsültasyon Kalitesi: Kötü vs İyi (Örnek)</vt:lpstr>
      <vt:lpstr>Konsültasyon Kalitesi: Kötü vs İyi (Örnek)</vt:lpstr>
      <vt:lpstr>TAKE HOME !!!</vt:lpstr>
      <vt:lpstr>Dinlediğiniz için                 Teşekkür ederim…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muhammet okkan</cp:lastModifiedBy>
  <cp:revision>7</cp:revision>
  <dcterms:created xsi:type="dcterms:W3CDTF">2013-01-27T09:14:16Z</dcterms:created>
  <dcterms:modified xsi:type="dcterms:W3CDTF">2025-12-09T20:58:24Z</dcterms:modified>
  <cp:category/>
</cp:coreProperties>
</file>